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302" r:id="rId3"/>
    <p:sldId id="263" r:id="rId4"/>
    <p:sldId id="257" r:id="rId5"/>
    <p:sldId id="264" r:id="rId6"/>
    <p:sldId id="267" r:id="rId7"/>
    <p:sldId id="258" r:id="rId8"/>
    <p:sldId id="304" r:id="rId9"/>
    <p:sldId id="305" r:id="rId10"/>
    <p:sldId id="260" r:id="rId11"/>
    <p:sldId id="261" r:id="rId12"/>
    <p:sldId id="294" r:id="rId13"/>
    <p:sldId id="293" r:id="rId14"/>
    <p:sldId id="271" r:id="rId15"/>
    <p:sldId id="270" r:id="rId16"/>
    <p:sldId id="291" r:id="rId17"/>
    <p:sldId id="287" r:id="rId18"/>
    <p:sldId id="290" r:id="rId19"/>
    <p:sldId id="265" r:id="rId20"/>
    <p:sldId id="280" r:id="rId21"/>
    <p:sldId id="310" r:id="rId22"/>
    <p:sldId id="308" r:id="rId23"/>
    <p:sldId id="266" r:id="rId24"/>
    <p:sldId id="306" r:id="rId25"/>
    <p:sldId id="307" r:id="rId26"/>
    <p:sldId id="300" r:id="rId27"/>
    <p:sldId id="301" r:id="rId28"/>
    <p:sldId id="311" r:id="rId29"/>
    <p:sldId id="276" r:id="rId30"/>
    <p:sldId id="278" r:id="rId31"/>
    <p:sldId id="296" r:id="rId32"/>
    <p:sldId id="309" r:id="rId33"/>
    <p:sldId id="298" r:id="rId34"/>
    <p:sldId id="297" r:id="rId35"/>
    <p:sldId id="299" r:id="rId36"/>
    <p:sldId id="268" r:id="rId37"/>
    <p:sldId id="275" r:id="rId38"/>
    <p:sldId id="277" r:id="rId39"/>
    <p:sldId id="279" r:id="rId40"/>
    <p:sldId id="27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704"/>
    <a:srgbClr val="23232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100" d="100"/>
          <a:sy n="100" d="100"/>
        </p:scale>
        <p:origin x="27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9BE84-1A02-466E-B607-0A4A9B262F56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F4E80-CD61-4865-9C34-05E3081679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219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137E4-D4B2-4E79-86E7-1A2332647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75F699-011F-4D8E-8877-EB7908F66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283CB-9210-4121-B580-8CAAF664B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5F261-4A88-4468-B0B1-EFDE3E2D2A08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652A2-CFB3-4B3D-A637-FFC66CFB0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43152-B2D3-4950-94A4-B36523BD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7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102A-AEBA-4272-8F8A-0DA5143A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EF10B3-A0E9-4C99-8646-41651BB05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5D683-DC54-4D69-AFAF-68472EBF3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31DD0-5753-4242-9DAB-6666A7E86013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7961A-63B6-4FB6-B1BF-3B898636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12360-36E9-436C-8ABE-ABE80A7C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20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A79CE3-C3FC-4CDF-959E-A9A321F45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C3AF37-AFF6-4FA8-A714-158720306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9A280-6709-4D85-9097-8DFF8421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2CF9A-2AC1-45DA-A30D-68FF98A7B3A3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99C54E-A728-4F69-8998-659B4FC0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20D4D-36DA-49A7-AB36-A56BF76C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767D4-7633-4713-A0F4-D681E4A8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7178"/>
            <a:ext cx="10515600" cy="846726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97E1C-2F56-4C90-81B0-FA06ACA3D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861BC-C2EE-45C0-B92B-D2DFF36A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034B-607D-439A-A759-CCB646D37059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17C63D-8CBD-4863-A435-6686EEBA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2F1AB2-D5E2-4BFF-B7F2-D0FE2E93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85697"/>
            <a:ext cx="2743200" cy="365125"/>
          </a:xfrm>
        </p:spPr>
        <p:txBody>
          <a:bodyPr/>
          <a:lstStyle>
            <a:lvl1pPr>
              <a:defRPr sz="1050">
                <a:solidFill>
                  <a:srgbClr val="DEA704"/>
                </a:solidFill>
              </a:defRPr>
            </a:lvl1pPr>
          </a:lstStyle>
          <a:p>
            <a:fld id="{44FEDAAE-5045-46B7-810A-BD07B494A7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139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6C98C-AF40-443A-9896-001E10EA2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D989A-D8DD-4868-9239-DB1FAFC60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DCD62-FE52-4A7D-87E3-F173FE416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4275-FC6D-4897-BBA0-6F413C3DB071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06D2B-EDD9-41D8-9220-E0B1E837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93605-4521-4B35-BE3B-BF2F338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91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2160F-92CA-47BF-ABDA-84A6964D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CC29-EF84-466E-810E-7F2AEE3A6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760C-9A2C-4692-9C55-9CFC0DB3D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BAC98A-6645-41BB-BEA6-36120CDB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2E82-B3AA-40F5-9F6A-5DCD91B70531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DC3A6C-7895-445E-ACE6-A8CE5A1A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D9DFE3-00C6-4148-8BDF-6D10D5A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54EAC-5B58-4268-8C6E-4D7C30310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455546-6F74-4024-9059-4D68AE59C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83C0A0-019A-4D45-B887-A22B2376F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9370DD-FA6D-4C56-B4A8-59C81D5F0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B2C0CC-C1AB-4105-BB24-C2627735B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F03761-29D7-4BC7-BE2C-386CF53F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453-4731-45F7-97B2-8F5D4517E47F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34A204-628F-4086-86CB-400672C1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6858ED-2BF3-4645-8CD2-3ECDCE09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58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79035-C97D-4999-B5E2-A6E5C2F3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118349-FF47-4469-AE7E-DDDB5318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D4DF-4F1E-4E4F-8A25-6525FC80D93C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4EF5EE-BB2D-4B1A-9323-6403CDFB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E00438-61B7-4881-A9D8-E2B36ECF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307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D12E7E-7DCE-4D05-8CE3-541CA4BF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9E392-2508-4C7E-BC20-5ED4EAED9544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3468C3-49AC-4DF6-ACF0-91FC7CB5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D6A54B-D401-41AD-93E6-CC16E526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38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DC90C-3EEF-499E-99A7-0DAAFA11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20CB8-6740-4D51-A1C4-FAB9D91A6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0EB211-16B3-4737-9833-AC142C898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895656-3A0E-411D-92DA-596CCF38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47A1-D938-4AB5-8339-443FDB1B8912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407909-225B-42E8-B485-358CEA05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74A456-EA81-4028-8671-F0E0A25E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45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1F4EB-A162-490D-B14B-41CC7031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9F295B-7673-4FBD-B95A-1F8C3F055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F5E964-D371-49F1-86B3-5685B1D40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33F43A-9F12-42AE-BD76-8DC9229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6EF4-3781-4FAC-BF08-DE34464E5298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179325-338C-4C7E-B899-D44A9627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1821E5-4C5B-4486-AAD7-3AB9EC2B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14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431B47E-742D-6A7C-836F-3E4924ADD9D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78098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5ABE58-4C9D-6AFE-4465-EB3C247F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7809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7C6E53C-5F9C-7465-86F5-04992E219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5" t="64053" r="39532" b="25974"/>
            <a:stretch/>
          </p:blipFill>
          <p:spPr>
            <a:xfrm>
              <a:off x="3381375" y="1162050"/>
              <a:ext cx="5353050" cy="3267075"/>
            </a:xfrm>
            <a:prstGeom prst="rect">
              <a:avLst/>
            </a:prstGeom>
          </p:spPr>
        </p:pic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AB26D2-F005-4F2B-B899-CF927C83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C80F52-E754-4861-BA76-ECECF5D81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939" y="1179460"/>
            <a:ext cx="11553817" cy="5176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0B46F7-5E74-4283-9EC9-40F7DC31A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ea typeface="G마켓 산스 Medium" panose="02000000000000000000"/>
              </a:defRPr>
            </a:lvl1pPr>
          </a:lstStyle>
          <a:p>
            <a:fld id="{C5D894F5-F34F-4595-833F-D54C520FD09E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84AB2-B594-426E-B3CF-54952A28A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ea typeface="G마켓 산스 Medium" panose="0200000000000000000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52016-6DF9-4228-823F-F2658B14C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856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DEA704"/>
                </a:solidFill>
                <a:ea typeface="G마켓 산스 Medium" panose="02000000000000000000"/>
              </a:defRPr>
            </a:lvl1pPr>
          </a:lstStyle>
          <a:p>
            <a:pPr>
              <a:defRPr/>
            </a:pPr>
            <a:fld id="{44FEDAAE-5045-46B7-810A-BD07B494A77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0779DD-088E-9FCD-6F90-6050D0FE6B7C}"/>
              </a:ext>
            </a:extLst>
          </p:cNvPr>
          <p:cNvCxnSpPr>
            <a:cxnSpLocks/>
          </p:cNvCxnSpPr>
          <p:nvPr userDrawn="1"/>
        </p:nvCxnSpPr>
        <p:spPr>
          <a:xfrm>
            <a:off x="281940" y="200025"/>
            <a:ext cx="0" cy="6521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679E7D-37DF-79F4-9247-D02C0B13695B}"/>
              </a:ext>
            </a:extLst>
          </p:cNvPr>
          <p:cNvCxnSpPr>
            <a:cxnSpLocks/>
          </p:cNvCxnSpPr>
          <p:nvPr userDrawn="1"/>
        </p:nvCxnSpPr>
        <p:spPr>
          <a:xfrm>
            <a:off x="11835765" y="200025"/>
            <a:ext cx="0" cy="6521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B1A454-6961-572B-8304-139CDA9FFC09}"/>
              </a:ext>
            </a:extLst>
          </p:cNvPr>
          <p:cNvCxnSpPr>
            <a:cxnSpLocks/>
          </p:cNvCxnSpPr>
          <p:nvPr userDrawn="1"/>
        </p:nvCxnSpPr>
        <p:spPr>
          <a:xfrm>
            <a:off x="0" y="953272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3A495A-EA75-6D2C-1601-4637804DE14D}"/>
              </a:ext>
            </a:extLst>
          </p:cNvPr>
          <p:cNvCxnSpPr>
            <a:cxnSpLocks/>
          </p:cNvCxnSpPr>
          <p:nvPr userDrawn="1"/>
        </p:nvCxnSpPr>
        <p:spPr>
          <a:xfrm>
            <a:off x="0" y="638569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CC3379B-C846-D902-7277-725A99F74B63}"/>
              </a:ext>
            </a:extLst>
          </p:cNvPr>
          <p:cNvCxnSpPr/>
          <p:nvPr userDrawn="1"/>
        </p:nvCxnSpPr>
        <p:spPr>
          <a:xfrm>
            <a:off x="-238125" y="1179461"/>
            <a:ext cx="127444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71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rgbClr val="DEA704"/>
          </a:solidFill>
          <a:latin typeface="+mj-lt"/>
          <a:ea typeface="G마켓 산스 Medium" panose="02000000000000000000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G마켓 산스 Medium" panose="02000000000000000000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8.wdp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.blog.naver.com/icbanq/22178123806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microsoft.com/office/2007/relationships/hdphoto" Target="../media/hdphoto6.wdp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12" Type="http://schemas.openxmlformats.org/officeDocument/2006/relationships/image" Target="../media/image17.png"/><Relationship Id="rId2" Type="http://schemas.openxmlformats.org/officeDocument/2006/relationships/image" Target="../media/image5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microsoft.com/office/2007/relationships/hdphoto" Target="../media/hdphoto1.wdp"/><Relationship Id="rId5" Type="http://schemas.openxmlformats.org/officeDocument/2006/relationships/image" Target="../media/image9.png"/><Relationship Id="rId15" Type="http://schemas.openxmlformats.org/officeDocument/2006/relationships/image" Target="../media/image26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54.png"/><Relationship Id="rId1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72BBA1E-6341-5AA4-48D5-54569246C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6F2E90CD-92CC-614F-7A9C-DFC417323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735147"/>
            <a:ext cx="8676222" cy="1133071"/>
          </a:xfrm>
        </p:spPr>
        <p:txBody>
          <a:bodyPr>
            <a:normAutofit/>
          </a:bodyPr>
          <a:lstStyle/>
          <a:p>
            <a:r>
              <a:rPr lang="ko-KR" altLang="en-US" sz="1400" dirty="0" err="1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팀명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&lt;T&gt;</a:t>
            </a:r>
          </a:p>
          <a:p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팀장 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강대성</a:t>
            </a:r>
            <a:endParaRPr lang="en-US" altLang="ko-KR" sz="1400" dirty="0">
              <a:solidFill>
                <a:srgbClr val="FFCC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 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강경수</a:t>
            </a:r>
            <a:r>
              <a:rPr lang="en-US" altLang="ko-KR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>
                <a:solidFill>
                  <a:srgbClr val="FFCC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조성윤</a:t>
            </a:r>
          </a:p>
        </p:txBody>
      </p:sp>
    </p:spTree>
    <p:extLst>
      <p:ext uri="{BB962C8B-B14F-4D97-AF65-F5344CB8AC3E}">
        <p14:creationId xmlns:p14="http://schemas.microsoft.com/office/powerpoint/2010/main" val="3308968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7237721-AAA0-86F6-88D7-DA3A31B5AE1C}"/>
              </a:ext>
            </a:extLst>
          </p:cNvPr>
          <p:cNvSpPr/>
          <p:nvPr/>
        </p:nvSpPr>
        <p:spPr>
          <a:xfrm>
            <a:off x="295274" y="1285875"/>
            <a:ext cx="11544299" cy="2676525"/>
          </a:xfrm>
          <a:prstGeom prst="roundRect">
            <a:avLst/>
          </a:prstGeom>
          <a:noFill/>
          <a:ln w="19050">
            <a:solidFill>
              <a:srgbClr val="DEA7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7BF247-0EB0-4384-98A5-B21F9EF3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</a:t>
            </a:r>
            <a:r>
              <a:rPr lang="ko-KR" altLang="en-US" dirty="0"/>
              <a:t>맵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62688C5-726B-457E-8ED2-37CF66DC1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94660"/>
              </p:ext>
            </p:extLst>
          </p:nvPr>
        </p:nvGraphicFramePr>
        <p:xfrm>
          <a:off x="295274" y="4121739"/>
          <a:ext cx="11544299" cy="2263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3011">
                  <a:extLst>
                    <a:ext uri="{9D8B030D-6E8A-4147-A177-3AD203B41FA5}">
                      <a16:colId xmlns:a16="http://schemas.microsoft.com/office/drawing/2014/main" val="3890381475"/>
                    </a:ext>
                  </a:extLst>
                </a:gridCol>
                <a:gridCol w="9731288">
                  <a:extLst>
                    <a:ext uri="{9D8B030D-6E8A-4147-A177-3AD203B41FA5}">
                      <a16:colId xmlns:a16="http://schemas.microsoft.com/office/drawing/2014/main" val="4110872760"/>
                    </a:ext>
                  </a:extLst>
                </a:gridCol>
              </a:tblGrid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씬 이름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씬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64168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게임시작 버튼 누르면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Main Scene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742393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Main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칼과 방패 획득 후 몬스터에게 코인을 모을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260842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Shop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일정 금액으로 스크롤 구매해야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Sub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씬 이동가능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922553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Sub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함정이 배치된 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보물상자까지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도달시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Ending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61605"/>
                  </a:ext>
                </a:extLst>
              </a:tr>
              <a:tr h="377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Ending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엔딩크레딧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이후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아무키나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입력시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로이동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1255283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C0092AF-FD58-E4C0-C6F1-19B6A9A2ED47}"/>
              </a:ext>
            </a:extLst>
          </p:cNvPr>
          <p:cNvSpPr/>
          <p:nvPr/>
        </p:nvSpPr>
        <p:spPr>
          <a:xfrm>
            <a:off x="362857" y="1820905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Title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1EB03A-4A4A-777E-0CAF-3F92E9673243}"/>
              </a:ext>
            </a:extLst>
          </p:cNvPr>
          <p:cNvSpPr/>
          <p:nvPr/>
        </p:nvSpPr>
        <p:spPr>
          <a:xfrm>
            <a:off x="3527878" y="1820906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895FB0-6D09-CF91-E73D-4FC172ACC14B}"/>
              </a:ext>
            </a:extLst>
          </p:cNvPr>
          <p:cNvSpPr/>
          <p:nvPr/>
        </p:nvSpPr>
        <p:spPr>
          <a:xfrm>
            <a:off x="3527878" y="2982276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0543F3-8F32-5D20-8D8B-7510E348D763}"/>
              </a:ext>
            </a:extLst>
          </p:cNvPr>
          <p:cNvSpPr/>
          <p:nvPr/>
        </p:nvSpPr>
        <p:spPr>
          <a:xfrm>
            <a:off x="6634842" y="1820905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Sub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BD0B0C-9B7A-729E-E411-9817D09BB9AE}"/>
              </a:ext>
            </a:extLst>
          </p:cNvPr>
          <p:cNvSpPr/>
          <p:nvPr/>
        </p:nvSpPr>
        <p:spPr>
          <a:xfrm>
            <a:off x="10029371" y="1820905"/>
            <a:ext cx="1698172" cy="7742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Ending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B299960-22AA-99A1-B495-983698BDF10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061029" y="2208029"/>
            <a:ext cx="1466849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F3DF83F-8D28-3922-717B-DF7F45614657}"/>
              </a:ext>
            </a:extLst>
          </p:cNvPr>
          <p:cNvCxnSpPr/>
          <p:nvPr/>
        </p:nvCxnSpPr>
        <p:spPr>
          <a:xfrm>
            <a:off x="3952875" y="2632572"/>
            <a:ext cx="0" cy="3497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5A7D235-35E1-A442-EADB-6BF209C3BA93}"/>
              </a:ext>
            </a:extLst>
          </p:cNvPr>
          <p:cNvCxnSpPr/>
          <p:nvPr/>
        </p:nvCxnSpPr>
        <p:spPr>
          <a:xfrm flipV="1">
            <a:off x="4781550" y="2632572"/>
            <a:ext cx="0" cy="3497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DBAF2-5639-8FA6-926B-61930634B13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5226050" y="2208029"/>
            <a:ext cx="1408792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415485-DCA3-651B-5A87-880E6CD2A74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333014" y="2208029"/>
            <a:ext cx="169635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611B1B-14E5-9805-66D5-2A6C0F9C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1916D41-2C71-16D3-9C36-8FBBDCD2F866}"/>
              </a:ext>
            </a:extLst>
          </p:cNvPr>
          <p:cNvSpPr/>
          <p:nvPr/>
        </p:nvSpPr>
        <p:spPr>
          <a:xfrm>
            <a:off x="4632551" y="593136"/>
            <a:ext cx="1631497" cy="692739"/>
          </a:xfrm>
          <a:prstGeom prst="round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 Manager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E847AB-A8D6-2CF3-BA3F-F2EC3BA73B81}"/>
              </a:ext>
            </a:extLst>
          </p:cNvPr>
          <p:cNvSpPr txBox="1"/>
          <p:nvPr/>
        </p:nvSpPr>
        <p:spPr>
          <a:xfrm>
            <a:off x="2721427" y="1358127"/>
            <a:ext cx="5453744" cy="39052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Map Manager</a:t>
            </a:r>
            <a:r>
              <a:rPr lang="ko-KR" altLang="en-US" sz="1600" dirty="0">
                <a:solidFill>
                  <a:schemeClr val="bg1"/>
                </a:solidFill>
              </a:rPr>
              <a:t>가 맵 변경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전환효과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등을 관리함</a:t>
            </a:r>
          </a:p>
        </p:txBody>
      </p:sp>
    </p:spTree>
    <p:extLst>
      <p:ext uri="{BB962C8B-B14F-4D97-AF65-F5344CB8AC3E}">
        <p14:creationId xmlns:p14="http://schemas.microsoft.com/office/powerpoint/2010/main" val="200743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F1E36-7BC6-43C8-85F8-FFC1C8B9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C11FDB-EBE5-4852-A1C6-84DFEB518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190625"/>
            <a:ext cx="11058525" cy="4986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각기 다른 체력과 공격방식을 가지고 있음</a:t>
            </a:r>
            <a:endParaRPr lang="en-US" altLang="ko-KR" sz="2000" dirty="0"/>
          </a:p>
          <a:p>
            <a:r>
              <a:rPr lang="ko-KR" altLang="en-US" sz="2000" dirty="0"/>
              <a:t>정해진 확률에 따라 하트와 동전을 떨어트림</a:t>
            </a:r>
            <a:br>
              <a:rPr lang="en-US" altLang="ko-KR" sz="2000" dirty="0"/>
            </a:br>
            <a:endParaRPr lang="en-US" altLang="ko-KR" sz="11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Idle, Move, Chase, </a:t>
            </a:r>
            <a:r>
              <a:rPr lang="en-US" altLang="ko-KR" sz="2000" dirty="0" err="1"/>
              <a:t>AtackWait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Atack</a:t>
            </a:r>
            <a:r>
              <a:rPr lang="en-US" altLang="ko-KR" sz="2000" dirty="0"/>
              <a:t>, Return </a:t>
            </a:r>
            <a:r>
              <a:rPr lang="ko-KR" altLang="en-US" sz="2000" dirty="0"/>
              <a:t>중 하나의 상태를 가지고 행동하는</a:t>
            </a:r>
            <a:br>
              <a:rPr lang="en-US" altLang="ko-KR" sz="2000" dirty="0"/>
            </a:br>
            <a:r>
              <a:rPr lang="ko-KR" altLang="en-US" sz="2000" dirty="0"/>
              <a:t>유한상태를 사용함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832D4BC-1DA5-B0B4-BEC4-7A10DDE0D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55112"/>
              </p:ext>
            </p:extLst>
          </p:nvPr>
        </p:nvGraphicFramePr>
        <p:xfrm>
          <a:off x="295274" y="4038737"/>
          <a:ext cx="11534776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7279">
                  <a:extLst>
                    <a:ext uri="{9D8B030D-6E8A-4147-A177-3AD203B41FA5}">
                      <a16:colId xmlns:a16="http://schemas.microsoft.com/office/drawing/2014/main" val="590428843"/>
                    </a:ext>
                  </a:extLst>
                </a:gridCol>
                <a:gridCol w="7637497">
                  <a:extLst>
                    <a:ext uri="{9D8B030D-6E8A-4147-A177-3AD203B41FA5}">
                      <a16:colId xmlns:a16="http://schemas.microsoft.com/office/drawing/2014/main" val="671031016"/>
                    </a:ext>
                  </a:extLst>
                </a:gridCol>
              </a:tblGrid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상태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90965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Idle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대기상태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일정시간이 지난 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Move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상태로 바뀜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07075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Move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정찰상태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정해진 정찰포인트를 향해 이동 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Idle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상태로 바뀜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870823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Chase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플레이어에게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41872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AtackWait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플레이어에게 도착 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Chase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 또는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 결정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617583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플레이어를 향해 공격 후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</a:rPr>
                        <a:t>AtackWait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상태로 변경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93065"/>
                  </a:ext>
                </a:extLst>
              </a:tr>
              <a:tr h="294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Return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플레이어를 놓침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 Move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상태로 변경됨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68700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87C95-385C-B3DB-07D6-40B58150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21A018D-411F-2F65-6778-B77DB9C53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51874"/>
              </p:ext>
            </p:extLst>
          </p:nvPr>
        </p:nvGraphicFramePr>
        <p:xfrm>
          <a:off x="295274" y="1938519"/>
          <a:ext cx="11534776" cy="125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694">
                  <a:extLst>
                    <a:ext uri="{9D8B030D-6E8A-4147-A177-3AD203B41FA5}">
                      <a16:colId xmlns:a16="http://schemas.microsoft.com/office/drawing/2014/main" val="2934213200"/>
                    </a:ext>
                  </a:extLst>
                </a:gridCol>
                <a:gridCol w="2883694">
                  <a:extLst>
                    <a:ext uri="{9D8B030D-6E8A-4147-A177-3AD203B41FA5}">
                      <a16:colId xmlns:a16="http://schemas.microsoft.com/office/drawing/2014/main" val="1822881191"/>
                    </a:ext>
                  </a:extLst>
                </a:gridCol>
                <a:gridCol w="2883694">
                  <a:extLst>
                    <a:ext uri="{9D8B030D-6E8A-4147-A177-3AD203B41FA5}">
                      <a16:colId xmlns:a16="http://schemas.microsoft.com/office/drawing/2014/main" val="1108744047"/>
                    </a:ext>
                  </a:extLst>
                </a:gridCol>
                <a:gridCol w="2883694">
                  <a:extLst>
                    <a:ext uri="{9D8B030D-6E8A-4147-A177-3AD203B41FA5}">
                      <a16:colId xmlns:a16="http://schemas.microsoft.com/office/drawing/2014/main" val="890687687"/>
                    </a:ext>
                  </a:extLst>
                </a:gridCol>
              </a:tblGrid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적 이름</a:t>
                      </a: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체력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공격패턴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173513"/>
                  </a:ext>
                </a:extLst>
              </a:tr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Sward Man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근거리 찌르기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935445"/>
                  </a:ext>
                </a:extLst>
              </a:tr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Evil Wizard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원거리 공격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057224"/>
                  </a:ext>
                </a:extLst>
              </a:tr>
              <a:tr h="313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bg1"/>
                          </a:solidFill>
                        </a:rPr>
                        <a:t>BomBird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자폭</a:t>
                      </a:r>
                    </a:p>
                  </a:txBody>
                  <a:tcPr marL="77194" marR="77194" marT="38597" marB="385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208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70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026201-7C75-ACBE-68B8-137ED204931B}"/>
              </a:ext>
            </a:extLst>
          </p:cNvPr>
          <p:cNvSpPr/>
          <p:nvPr/>
        </p:nvSpPr>
        <p:spPr>
          <a:xfrm>
            <a:off x="4558726" y="953272"/>
            <a:ext cx="7283198" cy="5432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D580AA-57C6-F3BF-ABFE-BA6EA894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6" y="5117181"/>
            <a:ext cx="1764102" cy="11003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809135-2F13-5182-A537-2B59451A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5" y="2851865"/>
            <a:ext cx="1473135" cy="21396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6AA9A3-5C92-597F-96EB-726D94B0D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2" y="1190626"/>
            <a:ext cx="1403401" cy="16612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B8900D-3EE4-67F1-1A3C-0EBFC20B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BD3124B-1947-ADD9-84A3-A6B976337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58726" y="1286940"/>
            <a:ext cx="7283198" cy="46436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B4CAD5-1AB8-8547-CE8A-7D8AC9359A98}"/>
              </a:ext>
            </a:extLst>
          </p:cNvPr>
          <p:cNvSpPr txBox="1"/>
          <p:nvPr/>
        </p:nvSpPr>
        <p:spPr>
          <a:xfrm>
            <a:off x="1796431" y="1521144"/>
            <a:ext cx="2762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Evil Wizard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HP : 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원거리 공격 </a:t>
            </a:r>
            <a:r>
              <a:rPr lang="en-US" altLang="ko-KR" dirty="0">
                <a:solidFill>
                  <a:schemeClr val="bg1"/>
                </a:solidFill>
              </a:rPr>
              <a:t>: Bullet </a:t>
            </a:r>
            <a:r>
              <a:rPr lang="ko-KR" altLang="en-US" dirty="0">
                <a:solidFill>
                  <a:schemeClr val="bg1"/>
                </a:solidFill>
              </a:rPr>
              <a:t>발사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 감지 후 정지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8319D-E618-1D24-D461-2A0F6FD02524}"/>
              </a:ext>
            </a:extLst>
          </p:cNvPr>
          <p:cNvSpPr txBox="1"/>
          <p:nvPr/>
        </p:nvSpPr>
        <p:spPr>
          <a:xfrm>
            <a:off x="1796431" y="3429000"/>
            <a:ext cx="2880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Sward Man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HP : 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근거리 공격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베기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찌르기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 감지 추적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30DDD1-4FD9-CB4E-7120-13FA328B977D}"/>
              </a:ext>
            </a:extLst>
          </p:cNvPr>
          <p:cNvSpPr txBox="1"/>
          <p:nvPr/>
        </p:nvSpPr>
        <p:spPr>
          <a:xfrm>
            <a:off x="1796431" y="5142907"/>
            <a:ext cx="2095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DEA704"/>
                </a:solidFill>
              </a:rPr>
              <a:t>BomBird</a:t>
            </a:r>
            <a:endParaRPr lang="en-US" altLang="ko-KR" dirty="0">
              <a:solidFill>
                <a:srgbClr val="DEA704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HP : 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근거리 공격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자폭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 감지 추적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85CCF8-9274-2CF7-6BBD-A60E7EC9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E30980-0A72-35DD-B30A-E6C624264C07}"/>
              </a:ext>
            </a:extLst>
          </p:cNvPr>
          <p:cNvCxnSpPr>
            <a:cxnSpLocks/>
          </p:cNvCxnSpPr>
          <p:nvPr/>
        </p:nvCxnSpPr>
        <p:spPr>
          <a:xfrm>
            <a:off x="466725" y="2886075"/>
            <a:ext cx="387667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2660ABA-378C-C805-7188-198D3D525C7E}"/>
              </a:ext>
            </a:extLst>
          </p:cNvPr>
          <p:cNvCxnSpPr>
            <a:cxnSpLocks/>
          </p:cNvCxnSpPr>
          <p:nvPr/>
        </p:nvCxnSpPr>
        <p:spPr>
          <a:xfrm>
            <a:off x="466725" y="4991512"/>
            <a:ext cx="387667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1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504AB-1357-D54E-5227-088A2B38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함정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D6F9AB-5C82-563D-3BC6-36AFFBE40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874" y="1241778"/>
            <a:ext cx="2210625" cy="20110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A48B09-2CAB-2648-C233-D499AD748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874" y="3720997"/>
            <a:ext cx="2213094" cy="21050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60C14-59CA-3034-ABC7-B599FB642573}"/>
              </a:ext>
            </a:extLst>
          </p:cNvPr>
          <p:cNvSpPr txBox="1"/>
          <p:nvPr/>
        </p:nvSpPr>
        <p:spPr>
          <a:xfrm>
            <a:off x="2734499" y="1245268"/>
            <a:ext cx="3882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Bullet Trap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일정주기마다 총알을 일직선 발사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플레이어가 총알에 맞을 경우 </a:t>
            </a:r>
            <a:r>
              <a:rPr lang="en-US" altLang="ko-KR" dirty="0">
                <a:solidFill>
                  <a:schemeClr val="bg1"/>
                </a:solidFill>
              </a:rPr>
              <a:t>HP 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1CEE-AE0B-B216-205B-CA9F4590534B}"/>
              </a:ext>
            </a:extLst>
          </p:cNvPr>
          <p:cNvSpPr txBox="1"/>
          <p:nvPr/>
        </p:nvSpPr>
        <p:spPr>
          <a:xfrm>
            <a:off x="2734499" y="3720997"/>
            <a:ext cx="4674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Rock</a:t>
            </a:r>
            <a:r>
              <a:rPr lang="ko-KR" altLang="en-US" dirty="0">
                <a:solidFill>
                  <a:srgbClr val="DEA704"/>
                </a:solidFill>
              </a:rPr>
              <a:t> </a:t>
            </a:r>
            <a:r>
              <a:rPr lang="en-US" altLang="ko-KR" dirty="0">
                <a:solidFill>
                  <a:srgbClr val="DEA704"/>
                </a:solidFill>
              </a:rPr>
              <a:t>Trap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일정주기마다 돌을 생성하여 일직선으로 이동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플레이어가 총알에 맞을 경우 </a:t>
            </a:r>
            <a:r>
              <a:rPr lang="en-US" altLang="ko-KR" dirty="0">
                <a:solidFill>
                  <a:schemeClr val="bg1"/>
                </a:solidFill>
              </a:rPr>
              <a:t>HP -1, </a:t>
            </a:r>
            <a:r>
              <a:rPr lang="ko-KR" altLang="en-US" dirty="0" err="1">
                <a:solidFill>
                  <a:schemeClr val="bg1"/>
                </a:solidFill>
              </a:rPr>
              <a:t>넉백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0F1904-6FB9-B3FA-1B54-8FD53B12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757FF7-D830-9EEC-DB18-02F4778E8711}"/>
              </a:ext>
            </a:extLst>
          </p:cNvPr>
          <p:cNvCxnSpPr>
            <a:cxnSpLocks/>
          </p:cNvCxnSpPr>
          <p:nvPr/>
        </p:nvCxnSpPr>
        <p:spPr>
          <a:xfrm>
            <a:off x="523874" y="3495675"/>
            <a:ext cx="6885303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021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EBFF0-5F50-64F9-A1E8-10BE0990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아이템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3F74-3D0F-851F-AEF6-9080FB2C0D48}"/>
              </a:ext>
            </a:extLst>
          </p:cNvPr>
          <p:cNvSpPr txBox="1"/>
          <p:nvPr/>
        </p:nvSpPr>
        <p:spPr>
          <a:xfrm>
            <a:off x="1781175" y="1325578"/>
            <a:ext cx="8001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칼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사냥에 사용되며 접촉한 적의 </a:t>
            </a:r>
            <a:r>
              <a:rPr lang="en-US" altLang="ko-KR" dirty="0">
                <a:solidFill>
                  <a:schemeClr val="bg1"/>
                </a:solidFill>
              </a:rPr>
              <a:t>Heart 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감소시킴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칼 아이템을 획득하지 못했을 경우 공격을 실행할 수 없음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칼은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ED238-34E3-B65D-6E18-E1ECAC9D23EB}"/>
              </a:ext>
            </a:extLst>
          </p:cNvPr>
          <p:cNvSpPr txBox="1"/>
          <p:nvPr/>
        </p:nvSpPr>
        <p:spPr>
          <a:xfrm>
            <a:off x="1781175" y="3034007"/>
            <a:ext cx="800100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방패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의 공격을 막기위해 사용되며 방어 </a:t>
            </a:r>
            <a:r>
              <a:rPr lang="ko-KR" altLang="en-US" dirty="0" err="1">
                <a:solidFill>
                  <a:schemeClr val="bg1"/>
                </a:solidFill>
              </a:rPr>
              <a:t>성공시</a:t>
            </a:r>
            <a:r>
              <a:rPr lang="ko-KR" altLang="en-US" dirty="0">
                <a:solidFill>
                  <a:schemeClr val="bg1"/>
                </a:solidFill>
              </a:rPr>
              <a:t> 약간의 무적시간 부여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방패영역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정면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이 아닌 공격은 막을 수 없음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방패 아이템을 획득하지 못했을 경우 </a:t>
            </a:r>
            <a:r>
              <a:rPr lang="ko-KR" altLang="en-US" dirty="0" err="1">
                <a:solidFill>
                  <a:schemeClr val="bg1"/>
                </a:solidFill>
              </a:rPr>
              <a:t>방어을</a:t>
            </a:r>
            <a:r>
              <a:rPr lang="ko-KR" altLang="en-US" dirty="0">
                <a:solidFill>
                  <a:schemeClr val="bg1"/>
                </a:solidFill>
              </a:rPr>
              <a:t> 실행할 수 없음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방패는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06F52-AC8A-B106-125A-0F2FEDB7C802}"/>
              </a:ext>
            </a:extLst>
          </p:cNvPr>
          <p:cNvSpPr txBox="1"/>
          <p:nvPr/>
        </p:nvSpPr>
        <p:spPr>
          <a:xfrm>
            <a:off x="1781175" y="5019435"/>
            <a:ext cx="8001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스크롤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상점에서 일정한 비용을 지불 한 후 구매 가능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최초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회만 구매 가능하며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구매시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Sub</a:t>
            </a:r>
            <a:r>
              <a:rPr lang="ko-KR" altLang="en-US" dirty="0" err="1">
                <a:solidFill>
                  <a:schemeClr val="bg1"/>
                </a:solidFill>
              </a:rPr>
              <a:t>씬으로</a:t>
            </a:r>
            <a:r>
              <a:rPr lang="ko-KR" altLang="en-US" dirty="0">
                <a:solidFill>
                  <a:schemeClr val="bg1"/>
                </a:solidFill>
              </a:rPr>
              <a:t> 이동 가능한 경로가 열림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16092B-6448-EB3D-D6F9-93936C14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F40308-556B-73E8-79B3-2B7FD0FBD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4" y="1334709"/>
            <a:ext cx="1155798" cy="1182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44244F-7E3B-EC44-E565-954469209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6" y="3075903"/>
            <a:ext cx="1086237" cy="1289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C39CCE-AAE4-12EA-9A23-B384FF0910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906" r="9906"/>
          <a:stretch/>
        </p:blipFill>
        <p:spPr>
          <a:xfrm>
            <a:off x="385311" y="4764882"/>
            <a:ext cx="1395864" cy="141921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B2FC29-680B-0AA8-720E-3C888DC9382E}"/>
              </a:ext>
            </a:extLst>
          </p:cNvPr>
          <p:cNvCxnSpPr>
            <a:cxnSpLocks/>
          </p:cNvCxnSpPr>
          <p:nvPr/>
        </p:nvCxnSpPr>
        <p:spPr>
          <a:xfrm>
            <a:off x="523874" y="2752958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C0F7BE-7430-450E-FE98-5DA78A1DB36D}"/>
              </a:ext>
            </a:extLst>
          </p:cNvPr>
          <p:cNvCxnSpPr>
            <a:cxnSpLocks/>
          </p:cNvCxnSpPr>
          <p:nvPr/>
        </p:nvCxnSpPr>
        <p:spPr>
          <a:xfrm>
            <a:off x="523874" y="4764882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87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EBFF0-5F50-64F9-A1E8-10BE0990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아이템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3F74-3D0F-851F-AEF6-9080FB2C0D48}"/>
              </a:ext>
            </a:extLst>
          </p:cNvPr>
          <p:cNvSpPr txBox="1"/>
          <p:nvPr/>
        </p:nvSpPr>
        <p:spPr>
          <a:xfrm>
            <a:off x="1781175" y="1190063"/>
            <a:ext cx="8001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코인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</a:t>
            </a:r>
            <a:r>
              <a:rPr lang="ko-KR" altLang="en-US" dirty="0" err="1">
                <a:solidFill>
                  <a:schemeClr val="bg1"/>
                </a:solidFill>
              </a:rPr>
              <a:t>사냥시</a:t>
            </a:r>
            <a:r>
              <a:rPr lang="ko-KR" altLang="en-US" dirty="0">
                <a:solidFill>
                  <a:schemeClr val="bg1"/>
                </a:solidFill>
              </a:rPr>
              <a:t> 일정한 확률에 따라 코인이 </a:t>
            </a:r>
            <a:r>
              <a:rPr lang="ko-KR" altLang="en-US" dirty="0" err="1">
                <a:solidFill>
                  <a:schemeClr val="bg1"/>
                </a:solidFill>
              </a:rPr>
              <a:t>드랍됨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</a:rPr>
              <a:t>접촉시</a:t>
            </a:r>
            <a:r>
              <a:rPr lang="ko-KR" altLang="en-US" dirty="0">
                <a:solidFill>
                  <a:schemeClr val="bg1"/>
                </a:solidFill>
              </a:rPr>
              <a:t> 플레이어가 소유한 </a:t>
            </a:r>
            <a:r>
              <a:rPr lang="en-US" altLang="ko-KR" dirty="0">
                <a:solidFill>
                  <a:schemeClr val="bg1"/>
                </a:solidFill>
              </a:rPr>
              <a:t>Coin</a:t>
            </a:r>
            <a:r>
              <a:rPr lang="ko-KR" altLang="en-US" dirty="0">
                <a:solidFill>
                  <a:schemeClr val="bg1"/>
                </a:solidFill>
              </a:rPr>
              <a:t>이 </a:t>
            </a:r>
            <a:r>
              <a:rPr lang="en-US" altLang="ko-KR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증가함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</a:t>
            </a:r>
            <a:r>
              <a:rPr lang="en-US" altLang="ko-KR" dirty="0">
                <a:solidFill>
                  <a:schemeClr val="bg1"/>
                </a:solidFill>
              </a:rPr>
              <a:t>Coin</a:t>
            </a:r>
            <a:r>
              <a:rPr lang="ko-KR" altLang="en-US" dirty="0">
                <a:solidFill>
                  <a:schemeClr val="bg1"/>
                </a:solidFill>
              </a:rPr>
              <a:t>은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ED238-34E3-B65D-6E18-E1ECAC9D23EB}"/>
              </a:ext>
            </a:extLst>
          </p:cNvPr>
          <p:cNvSpPr txBox="1"/>
          <p:nvPr/>
        </p:nvSpPr>
        <p:spPr>
          <a:xfrm>
            <a:off x="1781175" y="2485370"/>
            <a:ext cx="8001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생명 조각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몬스터 </a:t>
            </a:r>
            <a:r>
              <a:rPr lang="ko-KR" altLang="en-US" dirty="0" err="1">
                <a:solidFill>
                  <a:schemeClr val="bg1"/>
                </a:solidFill>
              </a:rPr>
              <a:t>사냥시</a:t>
            </a:r>
            <a:r>
              <a:rPr lang="ko-KR" altLang="en-US" dirty="0">
                <a:solidFill>
                  <a:schemeClr val="bg1"/>
                </a:solidFill>
              </a:rPr>
              <a:t> 일정한 확률에 따라 생명 조각이 </a:t>
            </a:r>
            <a:r>
              <a:rPr lang="ko-KR" altLang="en-US" dirty="0" err="1">
                <a:solidFill>
                  <a:schemeClr val="bg1"/>
                </a:solidFill>
              </a:rPr>
              <a:t>드랍됨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</a:rPr>
              <a:t>접촉시</a:t>
            </a:r>
            <a:r>
              <a:rPr lang="ko-KR" altLang="en-US" dirty="0">
                <a:solidFill>
                  <a:schemeClr val="bg1"/>
                </a:solidFill>
              </a:rPr>
              <a:t> 플레이어가 소유한 </a:t>
            </a:r>
            <a:r>
              <a:rPr lang="en-US" altLang="ko-KR" dirty="0">
                <a:solidFill>
                  <a:schemeClr val="bg1"/>
                </a:solidFill>
              </a:rPr>
              <a:t>Heart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en-US" altLang="ko-KR" dirty="0">
                <a:solidFill>
                  <a:schemeClr val="bg1"/>
                </a:solidFill>
              </a:rPr>
              <a:t>1 </a:t>
            </a:r>
            <a:r>
              <a:rPr lang="ko-KR" altLang="en-US" dirty="0">
                <a:solidFill>
                  <a:schemeClr val="bg1"/>
                </a:solidFill>
              </a:rPr>
              <a:t>증가하며 최대 생명력 초과 못함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생명조각은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06F52-AC8A-B106-125A-0F2FEDB7C802}"/>
              </a:ext>
            </a:extLst>
          </p:cNvPr>
          <p:cNvSpPr txBox="1"/>
          <p:nvPr/>
        </p:nvSpPr>
        <p:spPr>
          <a:xfrm>
            <a:off x="1781175" y="3780677"/>
            <a:ext cx="800100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 err="1">
                <a:solidFill>
                  <a:srgbClr val="DEA704"/>
                </a:solidFill>
              </a:rPr>
              <a:t>포션</a:t>
            </a:r>
            <a:r>
              <a:rPr lang="ko-KR" altLang="en-US" dirty="0">
                <a:solidFill>
                  <a:srgbClr val="DEA704"/>
                </a:solidFill>
              </a:rPr>
              <a:t>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상점에서 일정한 비용을 지불 한 후 구매 가능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개만 소유 가능하며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사용시 사라짐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소유한 </a:t>
            </a:r>
            <a:r>
              <a:rPr lang="ko-KR" altLang="en-US" dirty="0" err="1">
                <a:solidFill>
                  <a:schemeClr val="bg1"/>
                </a:solidFill>
              </a:rPr>
              <a:t>포션은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에 출력됨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사용시 </a:t>
            </a:r>
            <a:r>
              <a:rPr lang="en-US" altLang="ko-KR" dirty="0">
                <a:solidFill>
                  <a:schemeClr val="bg1"/>
                </a:solidFill>
              </a:rPr>
              <a:t>Heart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2 </a:t>
            </a:r>
            <a:r>
              <a:rPr lang="ko-KR" altLang="en-US" dirty="0">
                <a:solidFill>
                  <a:schemeClr val="bg1"/>
                </a:solidFill>
              </a:rPr>
              <a:t>증가시키며 최대 생명력 초과 못함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8FF9E-C066-FD3B-7EF1-F209B4DD933E}"/>
              </a:ext>
            </a:extLst>
          </p:cNvPr>
          <p:cNvSpPr txBox="1"/>
          <p:nvPr/>
        </p:nvSpPr>
        <p:spPr>
          <a:xfrm>
            <a:off x="1781175" y="5352983"/>
            <a:ext cx="8001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>
                <a:solidFill>
                  <a:srgbClr val="DEA704"/>
                </a:solidFill>
              </a:rPr>
              <a:t>&lt; </a:t>
            </a:r>
            <a:r>
              <a:rPr lang="ko-KR" altLang="en-US" dirty="0">
                <a:solidFill>
                  <a:srgbClr val="DEA704"/>
                </a:solidFill>
              </a:rPr>
              <a:t>상자 </a:t>
            </a:r>
            <a:r>
              <a:rPr lang="en-US" altLang="ko-KR" dirty="0">
                <a:solidFill>
                  <a:srgbClr val="DEA704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Sub</a:t>
            </a:r>
            <a:r>
              <a:rPr lang="ko-KR" altLang="en-US" dirty="0" err="1">
                <a:solidFill>
                  <a:schemeClr val="bg1"/>
                </a:solidFill>
              </a:rPr>
              <a:t>씬의</a:t>
            </a:r>
            <a:r>
              <a:rPr lang="ko-KR" altLang="en-US" dirty="0">
                <a:solidFill>
                  <a:schemeClr val="bg1"/>
                </a:solidFill>
              </a:rPr>
              <a:t> 마지막 구역에 존재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상자가 작동하면 </a:t>
            </a:r>
            <a:r>
              <a:rPr lang="en-US" altLang="ko-KR" dirty="0">
                <a:solidFill>
                  <a:schemeClr val="bg1"/>
                </a:solidFill>
              </a:rPr>
              <a:t>Ending</a:t>
            </a:r>
            <a:r>
              <a:rPr lang="ko-KR" altLang="en-US" dirty="0">
                <a:solidFill>
                  <a:schemeClr val="bg1"/>
                </a:solidFill>
              </a:rPr>
              <a:t>으로 이동하며 게임이 끝나게 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270BFE-5D20-9E59-6096-64B1317F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028" name="Picture 4" descr="어탐] 비모와 언더테일 : 네이버 블로그">
            <a:extLst>
              <a:ext uri="{FF2B5EF4-FFF2-40B4-BE49-F238E27FC236}">
                <a16:creationId xmlns:a16="http://schemas.microsoft.com/office/drawing/2014/main" id="{746AEFF3-A066-FE6F-1C10-238E79A3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375" y1="33500" x2="16375" y2="33500"/>
                        <a14:foregroundMark x1="15000" y1="29125" x2="15000" y2="29125"/>
                        <a14:foregroundMark x1="13625" y1="28625" x2="13625" y2="28625"/>
                        <a14:foregroundMark x1="45750" y1="16125" x2="45750" y2="16125"/>
                        <a14:foregroundMark x1="44375" y1="11500" x2="44375" y2="11500"/>
                        <a14:foregroundMark x1="83500" y1="34125" x2="83500" y2="34125"/>
                        <a14:foregroundMark x1="81250" y1="66125" x2="81250" y2="66125"/>
                        <a14:foregroundMark x1="49375" y1="81250" x2="49375" y2="81250"/>
                        <a14:foregroundMark x1="17250" y1="67625" x2="17250" y2="67625"/>
                        <a14:foregroundMark x1="45125" y1="83125" x2="45125" y2="83125"/>
                        <a14:foregroundMark x1="46500" y1="80125" x2="49000" y2="84000"/>
                        <a14:foregroundMark x1="54250" y1="80875" x2="49500" y2="86375"/>
                        <a14:foregroundMark x1="18375" y1="67500" x2="18375" y2="67500"/>
                        <a14:foregroundMark x1="20500" y1="65500" x2="16750" y2="68375"/>
                        <a14:foregroundMark x1="14375" y1="65625" x2="17875" y2="68500"/>
                        <a14:foregroundMark x1="16375" y1="31500" x2="17375" y2="34000"/>
                        <a14:foregroundMark x1="48375" y1="15250" x2="49250" y2="18250"/>
                        <a14:foregroundMark x1="82625" y1="33500" x2="81250" y2="35875"/>
                        <a14:foregroundMark x1="46750" y1="80250" x2="47500" y2="83000"/>
                        <a14:foregroundMark x1="55625" y1="78625" x2="52625" y2="8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8" y="2402291"/>
            <a:ext cx="1363980" cy="136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22EF4B-7A52-5646-93F6-A53F273280F3}"/>
              </a:ext>
            </a:extLst>
          </p:cNvPr>
          <p:cNvCxnSpPr>
            <a:cxnSpLocks/>
          </p:cNvCxnSpPr>
          <p:nvPr/>
        </p:nvCxnSpPr>
        <p:spPr>
          <a:xfrm>
            <a:off x="523874" y="2402291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7BE9D3-21BE-23EB-18B0-13327E02A2F4}"/>
              </a:ext>
            </a:extLst>
          </p:cNvPr>
          <p:cNvCxnSpPr>
            <a:cxnSpLocks/>
          </p:cNvCxnSpPr>
          <p:nvPr/>
        </p:nvCxnSpPr>
        <p:spPr>
          <a:xfrm>
            <a:off x="523874" y="3706740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997619-7A42-ADE2-7257-D3C5A381FEFB}"/>
              </a:ext>
            </a:extLst>
          </p:cNvPr>
          <p:cNvCxnSpPr>
            <a:cxnSpLocks/>
          </p:cNvCxnSpPr>
          <p:nvPr/>
        </p:nvCxnSpPr>
        <p:spPr>
          <a:xfrm>
            <a:off x="523874" y="5269045"/>
            <a:ext cx="847725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34C693D-3DCF-5AAE-0307-A47A5A802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" b="100000" l="0" r="100000">
                        <a14:foregroundMark x1="44554" y1="6189" x2="49010" y2="15961"/>
                        <a14:backgroundMark x1="6931" y1="44625" x2="5446" y2="71336"/>
                        <a14:backgroundMark x1="96040" y1="50163" x2="99010" y2="635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093" y="3924612"/>
            <a:ext cx="728132" cy="11066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70A661B-33B7-E511-0989-499EBC65B1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0225" t="9947" r="14045" b="6909"/>
          <a:stretch/>
        </p:blipFill>
        <p:spPr>
          <a:xfrm>
            <a:off x="621771" y="5324824"/>
            <a:ext cx="866775" cy="10608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F6131C-7803-57FB-C418-841079F2E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7" y="1271273"/>
            <a:ext cx="507042" cy="8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30156 -0.002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7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A39C1AE-8148-BD68-BE11-C0445F7C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9525"/>
            <a:ext cx="12192000" cy="68484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BE35E72-4358-36DF-34EC-AC253816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4" y="1332574"/>
            <a:ext cx="2288383" cy="200575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6E1F074-8A84-D613-FF41-3A429828D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14" y="4393036"/>
            <a:ext cx="2405761" cy="217646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2F8205E-0394-CE7F-24E1-B8783455E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3667" y="2348458"/>
            <a:ext cx="1819275" cy="3543300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B0BA206C-2127-3E52-9E61-90EE3279A67F}"/>
              </a:ext>
            </a:extLst>
          </p:cNvPr>
          <p:cNvSpPr/>
          <p:nvPr/>
        </p:nvSpPr>
        <p:spPr>
          <a:xfrm rot="10800000">
            <a:off x="8439150" y="2109788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3176132-C52F-5228-669C-B03F9C7BEEBB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077325" y="2433638"/>
            <a:ext cx="986342" cy="72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8ABB66E7-DBEF-A005-DD0D-D630FA9C4BC6}"/>
              </a:ext>
            </a:extLst>
          </p:cNvPr>
          <p:cNvSpPr/>
          <p:nvPr/>
        </p:nvSpPr>
        <p:spPr>
          <a:xfrm rot="10800000">
            <a:off x="5686425" y="-223837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F3BF47D-FB20-462D-854E-5FA34B5AB99F}"/>
              </a:ext>
            </a:extLst>
          </p:cNvPr>
          <p:cNvSpPr/>
          <p:nvPr/>
        </p:nvSpPr>
        <p:spPr>
          <a:xfrm rot="10800000">
            <a:off x="3829050" y="547688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64414D2-E3F4-DD86-247D-D09759B6E0CB}"/>
              </a:ext>
            </a:extLst>
          </p:cNvPr>
          <p:cNvSpPr/>
          <p:nvPr/>
        </p:nvSpPr>
        <p:spPr>
          <a:xfrm rot="10800000">
            <a:off x="2928685" y="3810816"/>
            <a:ext cx="5705980" cy="236247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1252AED-DFF7-920A-5E96-D2B2DA037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112" y="4972595"/>
            <a:ext cx="1876425" cy="183832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4ECC7-72CA-BCC8-C817-72DC51B74328}"/>
              </a:ext>
            </a:extLst>
          </p:cNvPr>
          <p:cNvCxnSpPr>
            <a:cxnSpLocks/>
            <a:stCxn id="25" idx="0"/>
            <a:endCxn id="35" idx="6"/>
          </p:cNvCxnSpPr>
          <p:nvPr/>
        </p:nvCxnSpPr>
        <p:spPr>
          <a:xfrm flipV="1">
            <a:off x="1313406" y="100013"/>
            <a:ext cx="4373019" cy="12325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8D541C0-533B-5B8F-5726-F9CBFB8B4633}"/>
              </a:ext>
            </a:extLst>
          </p:cNvPr>
          <p:cNvCxnSpPr>
            <a:cxnSpLocks/>
            <a:stCxn id="27" idx="3"/>
            <a:endCxn id="36" idx="0"/>
          </p:cNvCxnSpPr>
          <p:nvPr/>
        </p:nvCxnSpPr>
        <p:spPr>
          <a:xfrm flipV="1">
            <a:off x="2574975" y="1195388"/>
            <a:ext cx="1573162" cy="42858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C86BF1C-9EE0-FC34-B739-3E323572EA78}"/>
              </a:ext>
            </a:extLst>
          </p:cNvPr>
          <p:cNvCxnSpPr>
            <a:cxnSpLocks/>
            <a:stCxn id="39" idx="1"/>
            <a:endCxn id="37" idx="1"/>
          </p:cNvCxnSpPr>
          <p:nvPr/>
        </p:nvCxnSpPr>
        <p:spPr>
          <a:xfrm flipH="1" flipV="1">
            <a:off x="7799044" y="5827310"/>
            <a:ext cx="340068" cy="644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11D8CC70-13AB-2465-7303-E0EA1E72B052}"/>
              </a:ext>
            </a:extLst>
          </p:cNvPr>
          <p:cNvSpPr/>
          <p:nvPr/>
        </p:nvSpPr>
        <p:spPr>
          <a:xfrm rot="10800000">
            <a:off x="8107568" y="223838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5218119-0EE3-CB43-0118-E3B6415BB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6075" y="95251"/>
            <a:ext cx="1800225" cy="22002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B554D42-F093-77EB-FB30-03BCBBD999F9}"/>
              </a:ext>
            </a:extLst>
          </p:cNvPr>
          <p:cNvCxnSpPr>
            <a:cxnSpLocks/>
            <a:stCxn id="55" idx="2"/>
            <a:endCxn id="57" idx="1"/>
          </p:cNvCxnSpPr>
          <p:nvPr/>
        </p:nvCxnSpPr>
        <p:spPr>
          <a:xfrm>
            <a:off x="8745743" y="547688"/>
            <a:ext cx="890332" cy="64770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A57A49-CA0A-9BCF-C542-01024831B0B7}"/>
              </a:ext>
            </a:extLst>
          </p:cNvPr>
          <p:cNvSpPr txBox="1"/>
          <p:nvPr/>
        </p:nvSpPr>
        <p:spPr>
          <a:xfrm>
            <a:off x="110933" y="3339697"/>
            <a:ext cx="310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Main -&gt; Sub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 이동장소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Scroll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획득시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울타리 제거됨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32514-5264-6DB9-D8F4-ECFE1E768C63}"/>
              </a:ext>
            </a:extLst>
          </p:cNvPr>
          <p:cNvSpPr txBox="1"/>
          <p:nvPr/>
        </p:nvSpPr>
        <p:spPr>
          <a:xfrm>
            <a:off x="2573942" y="6017924"/>
            <a:ext cx="277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상점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Scroll, Potion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구매가능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CF5E9-C108-F521-9C58-37B5C2564B20}"/>
              </a:ext>
            </a:extLst>
          </p:cNvPr>
          <p:cNvSpPr txBox="1"/>
          <p:nvPr/>
        </p:nvSpPr>
        <p:spPr>
          <a:xfrm>
            <a:off x="8255159" y="460449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몬스터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스폰장소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8F0D6-7710-D4AE-ED94-811EBBC1201A}"/>
              </a:ext>
            </a:extLst>
          </p:cNvPr>
          <p:cNvSpPr txBox="1"/>
          <p:nvPr/>
        </p:nvSpPr>
        <p:spPr>
          <a:xfrm>
            <a:off x="6254675" y="2757488"/>
            <a:ext cx="390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접근 후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키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누를시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칼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방패 획득가능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372B7-D73C-2AE2-5258-AA38AE156B4A}"/>
              </a:ext>
            </a:extLst>
          </p:cNvPr>
          <p:cNvSpPr txBox="1"/>
          <p:nvPr/>
        </p:nvSpPr>
        <p:spPr>
          <a:xfrm>
            <a:off x="6901748" y="1280569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플레이어 처음 위치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처음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시작시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칼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방패 없음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EEB6DE-8233-3658-7EA2-090B9E5F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921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9028A-55D6-8254-39AF-851C2F74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C6E09-C820-B1C2-B069-DD2C3E2B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48A92-35D1-936E-D667-DE2E55AAA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D42F323-44E0-7CB7-F643-B6C3620E83BA}"/>
              </a:ext>
            </a:extLst>
          </p:cNvPr>
          <p:cNvSpPr/>
          <p:nvPr/>
        </p:nvSpPr>
        <p:spPr>
          <a:xfrm>
            <a:off x="3933825" y="3507356"/>
            <a:ext cx="1038225" cy="1053721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8AAA263-3C41-2792-D296-E474B76D258C}"/>
              </a:ext>
            </a:extLst>
          </p:cNvPr>
          <p:cNvSpPr/>
          <p:nvPr/>
        </p:nvSpPr>
        <p:spPr>
          <a:xfrm>
            <a:off x="10515600" y="2947573"/>
            <a:ext cx="1038225" cy="1053721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04EEA3-0034-85EB-0FE8-B30373143CAF}"/>
              </a:ext>
            </a:extLst>
          </p:cNvPr>
          <p:cNvSpPr/>
          <p:nvPr/>
        </p:nvSpPr>
        <p:spPr>
          <a:xfrm>
            <a:off x="8086725" y="2098865"/>
            <a:ext cx="1038225" cy="1053721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4A9B-27F6-05F6-9CDB-48657A8E19AF}"/>
              </a:ext>
            </a:extLst>
          </p:cNvPr>
          <p:cNvSpPr txBox="1"/>
          <p:nvPr/>
        </p:nvSpPr>
        <p:spPr>
          <a:xfrm>
            <a:off x="1402449" y="2362798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일정비용 지불 후 스크롤 구매가능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구매시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효과음과 함께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Sub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가는 길 열림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AC74D-C1F6-6126-E694-46BEE320B87C}"/>
              </a:ext>
            </a:extLst>
          </p:cNvPr>
          <p:cNvSpPr txBox="1"/>
          <p:nvPr/>
        </p:nvSpPr>
        <p:spPr>
          <a:xfrm>
            <a:off x="8086725" y="1773798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일정비용 지불 후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포션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구매가능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4A339-23AD-A49A-4876-A4CAF7902E92}"/>
              </a:ext>
            </a:extLst>
          </p:cNvPr>
          <p:cNvSpPr txBox="1"/>
          <p:nvPr/>
        </p:nvSpPr>
        <p:spPr>
          <a:xfrm>
            <a:off x="8650816" y="4017169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Main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이동하는 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6F7E1-FEA4-F0AE-A885-9A02070DF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834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D9DAD2-6DA7-BEC2-373F-DADFD65A7DBE}"/>
              </a:ext>
            </a:extLst>
          </p:cNvPr>
          <p:cNvGrpSpPr/>
          <p:nvPr/>
        </p:nvGrpSpPr>
        <p:grpSpPr>
          <a:xfrm>
            <a:off x="2980917" y="-49980"/>
            <a:ext cx="6353582" cy="6555554"/>
            <a:chOff x="2841428" y="1417207"/>
            <a:chExt cx="3740171" cy="38590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1D6196E-59D5-0725-74A8-A80FDAFE7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689" b="95405" l="6612" r="90083">
                          <a14:foregroundMark x1="89669" y1="69147" x2="9298" y2="66958"/>
                          <a14:foregroundMark x1="29752" y1="71772" x2="31198" y2="93654"/>
                          <a14:foregroundMark x1="31198" y1="93654" x2="15496" y2="96061"/>
                          <a14:foregroundMark x1="15496" y1="96061" x2="7231" y2="85996"/>
                          <a14:foregroundMark x1="7231" y1="85996" x2="8264" y2="33917"/>
                          <a14:foregroundMark x1="89669" y1="70241" x2="85744" y2="31072"/>
                          <a14:foregroundMark x1="85744" y1="31072" x2="89669" y2="46171"/>
                          <a14:foregroundMark x1="89669" y1="46171" x2="89463" y2="64989"/>
                          <a14:foregroundMark x1="87810" y1="36543" x2="89256" y2="10503"/>
                          <a14:foregroundMark x1="89256" y1="10503" x2="81612" y2="7440"/>
                          <a14:foregroundMark x1="81612" y1="7440" x2="48760" y2="8096"/>
                          <a14:foregroundMark x1="48760" y1="8096" x2="28719" y2="7659"/>
                          <a14:foregroundMark x1="28719" y1="7659" x2="6612" y2="8753"/>
                          <a14:foregroundMark x1="6612" y1="8753" x2="7438" y2="38731"/>
                          <a14:foregroundMark x1="8058" y1="5908" x2="90083" y2="7221"/>
                          <a14:foregroundMark x1="58884" y1="8972" x2="33471" y2="28665"/>
                          <a14:foregroundMark x1="18595" y1="27352" x2="15496" y2="27352"/>
                          <a14:foregroundMark x1="32851" y1="28446" x2="67562" y2="12691"/>
                          <a14:foregroundMark x1="66942" y1="45077" x2="12810" y2="45952"/>
                          <a14:foregroundMark x1="32851" y1="95624" x2="12397" y2="95405"/>
                          <a14:foregroundMark x1="12397" y1="95405" x2="12190" y2="95186"/>
                          <a14:foregroundMark x1="33058" y1="94530" x2="32645" y2="67615"/>
                          <a14:foregroundMark x1="90083" y1="71116" x2="29959" y2="69584"/>
                        </a14:backgroundRemoval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5556" t="4718" r="7249"/>
            <a:stretch/>
          </p:blipFill>
          <p:spPr>
            <a:xfrm rot="10800000">
              <a:off x="2841428" y="1417207"/>
              <a:ext cx="3740171" cy="3859066"/>
            </a:xfrm>
            <a:prstGeom prst="rect">
              <a:avLst/>
            </a:prstGeom>
          </p:spPr>
        </p:pic>
        <p:sp>
          <p:nvSpPr>
            <p:cNvPr id="5" name="사다리꼴 6">
              <a:extLst>
                <a:ext uri="{FF2B5EF4-FFF2-40B4-BE49-F238E27FC236}">
                  <a16:creationId xmlns:a16="http://schemas.microsoft.com/office/drawing/2014/main" id="{07668867-B700-57B7-CD5A-112BF59B9383}"/>
                </a:ext>
              </a:extLst>
            </p:cNvPr>
            <p:cNvSpPr/>
            <p:nvPr/>
          </p:nvSpPr>
          <p:spPr>
            <a:xfrm>
              <a:off x="3078158" y="3765298"/>
              <a:ext cx="3263903" cy="1251464"/>
            </a:xfrm>
            <a:custGeom>
              <a:avLst/>
              <a:gdLst>
                <a:gd name="connsiteX0" fmla="*/ 0 w 1384300"/>
                <a:gd name="connsiteY0" fmla="*/ 1092200 h 1092200"/>
                <a:gd name="connsiteX1" fmla="*/ 133347 w 1384300"/>
                <a:gd name="connsiteY1" fmla="*/ 0 h 1092200"/>
                <a:gd name="connsiteX2" fmla="*/ 1250953 w 1384300"/>
                <a:gd name="connsiteY2" fmla="*/ 0 h 1092200"/>
                <a:gd name="connsiteX3" fmla="*/ 1384300 w 1384300"/>
                <a:gd name="connsiteY3" fmla="*/ 1092200 h 1092200"/>
                <a:gd name="connsiteX4" fmla="*/ 0 w 1384300"/>
                <a:gd name="connsiteY4" fmla="*/ 1092200 h 1092200"/>
                <a:gd name="connsiteX0" fmla="*/ 0 w 1397003"/>
                <a:gd name="connsiteY0" fmla="*/ 1092200 h 1092200"/>
                <a:gd name="connsiteX1" fmla="*/ 133347 w 1397003"/>
                <a:gd name="connsiteY1" fmla="*/ 0 h 1092200"/>
                <a:gd name="connsiteX2" fmla="*/ 1397003 w 1397003"/>
                <a:gd name="connsiteY2" fmla="*/ 31750 h 1092200"/>
                <a:gd name="connsiteX3" fmla="*/ 1384300 w 1397003"/>
                <a:gd name="connsiteY3" fmla="*/ 1092200 h 1092200"/>
                <a:gd name="connsiteX4" fmla="*/ 0 w 1397003"/>
                <a:gd name="connsiteY4" fmla="*/ 1092200 h 1092200"/>
                <a:gd name="connsiteX0" fmla="*/ 0 w 1397003"/>
                <a:gd name="connsiteY0" fmla="*/ 1060450 h 1060450"/>
                <a:gd name="connsiteX1" fmla="*/ 409572 w 1397003"/>
                <a:gd name="connsiteY1" fmla="*/ 44450 h 1060450"/>
                <a:gd name="connsiteX2" fmla="*/ 1397003 w 1397003"/>
                <a:gd name="connsiteY2" fmla="*/ 0 h 1060450"/>
                <a:gd name="connsiteX3" fmla="*/ 1384300 w 1397003"/>
                <a:gd name="connsiteY3" fmla="*/ 1060450 h 1060450"/>
                <a:gd name="connsiteX4" fmla="*/ 0 w 1397003"/>
                <a:gd name="connsiteY4" fmla="*/ 1060450 h 1060450"/>
                <a:gd name="connsiteX0" fmla="*/ 0 w 1397003"/>
                <a:gd name="connsiteY0" fmla="*/ 1063625 h 1063625"/>
                <a:gd name="connsiteX1" fmla="*/ 301622 w 1397003"/>
                <a:gd name="connsiteY1" fmla="*/ 0 h 1063625"/>
                <a:gd name="connsiteX2" fmla="*/ 1397003 w 1397003"/>
                <a:gd name="connsiteY2" fmla="*/ 3175 h 1063625"/>
                <a:gd name="connsiteX3" fmla="*/ 1384300 w 1397003"/>
                <a:gd name="connsiteY3" fmla="*/ 1063625 h 1063625"/>
                <a:gd name="connsiteX4" fmla="*/ 0 w 1397003"/>
                <a:gd name="connsiteY4" fmla="*/ 1063625 h 1063625"/>
                <a:gd name="connsiteX0" fmla="*/ 1879603 w 3276606"/>
                <a:gd name="connsiteY0" fmla="*/ 1060450 h 1060450"/>
                <a:gd name="connsiteX1" fmla="*/ 0 w 3276606"/>
                <a:gd name="connsiteY1" fmla="*/ 558800 h 1060450"/>
                <a:gd name="connsiteX2" fmla="*/ 3276606 w 3276606"/>
                <a:gd name="connsiteY2" fmla="*/ 0 h 1060450"/>
                <a:gd name="connsiteX3" fmla="*/ 3263903 w 3276606"/>
                <a:gd name="connsiteY3" fmla="*/ 1060450 h 1060450"/>
                <a:gd name="connsiteX4" fmla="*/ 1879603 w 3276606"/>
                <a:gd name="connsiteY4" fmla="*/ 1060450 h 1060450"/>
                <a:gd name="connsiteX0" fmla="*/ 1879603 w 3263903"/>
                <a:gd name="connsiteY0" fmla="*/ 508000 h 508000"/>
                <a:gd name="connsiteX1" fmla="*/ 0 w 3263903"/>
                <a:gd name="connsiteY1" fmla="*/ 6350 h 508000"/>
                <a:gd name="connsiteX2" fmla="*/ 3248031 w 3263903"/>
                <a:gd name="connsiteY2" fmla="*/ 0 h 508000"/>
                <a:gd name="connsiteX3" fmla="*/ 3263903 w 3263903"/>
                <a:gd name="connsiteY3" fmla="*/ 508000 h 508000"/>
                <a:gd name="connsiteX4" fmla="*/ 1879603 w 3263903"/>
                <a:gd name="connsiteY4" fmla="*/ 508000 h 508000"/>
                <a:gd name="connsiteX0" fmla="*/ 7940 w 3263903"/>
                <a:gd name="connsiteY0" fmla="*/ 1250950 h 1250950"/>
                <a:gd name="connsiteX1" fmla="*/ 0 w 3263903"/>
                <a:gd name="connsiteY1" fmla="*/ 6350 h 1250950"/>
                <a:gd name="connsiteX2" fmla="*/ 3248031 w 3263903"/>
                <a:gd name="connsiteY2" fmla="*/ 0 h 1250950"/>
                <a:gd name="connsiteX3" fmla="*/ 3263903 w 3263903"/>
                <a:gd name="connsiteY3" fmla="*/ 508000 h 1250950"/>
                <a:gd name="connsiteX4" fmla="*/ 7940 w 3263903"/>
                <a:gd name="connsiteY4" fmla="*/ 1250950 h 1250950"/>
                <a:gd name="connsiteX0" fmla="*/ 7940 w 3263903"/>
                <a:gd name="connsiteY0" fmla="*/ 1250950 h 1250950"/>
                <a:gd name="connsiteX1" fmla="*/ 0 w 3263903"/>
                <a:gd name="connsiteY1" fmla="*/ 6350 h 1250950"/>
                <a:gd name="connsiteX2" fmla="*/ 3248031 w 3263903"/>
                <a:gd name="connsiteY2" fmla="*/ 0 h 1250950"/>
                <a:gd name="connsiteX3" fmla="*/ 3263903 w 3263903"/>
                <a:gd name="connsiteY3" fmla="*/ 508000 h 1250950"/>
                <a:gd name="connsiteX4" fmla="*/ 1155705 w 3263903"/>
                <a:gd name="connsiteY4" fmla="*/ 996670 h 1250950"/>
                <a:gd name="connsiteX5" fmla="*/ 7940 w 3263903"/>
                <a:gd name="connsiteY5" fmla="*/ 1250950 h 1250950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89017 w 3263903"/>
                <a:gd name="connsiteY4" fmla="*/ 1253845 h 1253845"/>
                <a:gd name="connsiteX5" fmla="*/ 7940 w 3263903"/>
                <a:gd name="connsiteY5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1593855 w 3263903"/>
                <a:gd name="connsiteY4" fmla="*/ 1053820 h 1253845"/>
                <a:gd name="connsiteX5" fmla="*/ 989017 w 3263903"/>
                <a:gd name="connsiteY5" fmla="*/ 1253845 h 1253845"/>
                <a:gd name="connsiteX6" fmla="*/ 7940 w 3263903"/>
                <a:gd name="connsiteY6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98542 w 3263903"/>
                <a:gd name="connsiteY4" fmla="*/ 991908 h 1253845"/>
                <a:gd name="connsiteX5" fmla="*/ 989017 w 3263903"/>
                <a:gd name="connsiteY5" fmla="*/ 1253845 h 1253845"/>
                <a:gd name="connsiteX6" fmla="*/ 7940 w 3263903"/>
                <a:gd name="connsiteY6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98542 w 3263903"/>
                <a:gd name="connsiteY4" fmla="*/ 991908 h 1253845"/>
                <a:gd name="connsiteX5" fmla="*/ 1008067 w 3263903"/>
                <a:gd name="connsiteY5" fmla="*/ 987145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998542 w 3263903"/>
                <a:gd name="connsiteY4" fmla="*/ 991908 h 1253845"/>
                <a:gd name="connsiteX5" fmla="*/ 1231905 w 3263903"/>
                <a:gd name="connsiteY5" fmla="*/ 996670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1270004 w 3263903"/>
                <a:gd name="connsiteY4" fmla="*/ 725208 h 1253845"/>
                <a:gd name="connsiteX5" fmla="*/ 1231905 w 3263903"/>
                <a:gd name="connsiteY5" fmla="*/ 996670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3845"/>
                <a:gd name="connsiteX1" fmla="*/ 0 w 3263903"/>
                <a:gd name="connsiteY1" fmla="*/ 6350 h 1253845"/>
                <a:gd name="connsiteX2" fmla="*/ 3248031 w 3263903"/>
                <a:gd name="connsiteY2" fmla="*/ 0 h 1253845"/>
                <a:gd name="connsiteX3" fmla="*/ 3263903 w 3263903"/>
                <a:gd name="connsiteY3" fmla="*/ 508000 h 1253845"/>
                <a:gd name="connsiteX4" fmla="*/ 1270004 w 3263903"/>
                <a:gd name="connsiteY4" fmla="*/ 725208 h 1253845"/>
                <a:gd name="connsiteX5" fmla="*/ 1008068 w 3263903"/>
                <a:gd name="connsiteY5" fmla="*/ 996670 h 1253845"/>
                <a:gd name="connsiteX6" fmla="*/ 989017 w 3263903"/>
                <a:gd name="connsiteY6" fmla="*/ 1253845 h 1253845"/>
                <a:gd name="connsiteX7" fmla="*/ 7940 w 3263903"/>
                <a:gd name="connsiteY7" fmla="*/ 1250950 h 1253845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270004 w 3263903"/>
                <a:gd name="connsiteY4" fmla="*/ 725208 h 1251464"/>
                <a:gd name="connsiteX5" fmla="*/ 1008068 w 3263903"/>
                <a:gd name="connsiteY5" fmla="*/ 996670 h 1251464"/>
                <a:gd name="connsiteX6" fmla="*/ 1008067 w 3263903"/>
                <a:gd name="connsiteY6" fmla="*/ 1251464 h 1251464"/>
                <a:gd name="connsiteX7" fmla="*/ 7940 w 3263903"/>
                <a:gd name="connsiteY7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243810 w 3263903"/>
                <a:gd name="connsiteY4" fmla="*/ 989527 h 1251464"/>
                <a:gd name="connsiteX5" fmla="*/ 1008068 w 3263903"/>
                <a:gd name="connsiteY5" fmla="*/ 996670 h 1251464"/>
                <a:gd name="connsiteX6" fmla="*/ 1008067 w 3263903"/>
                <a:gd name="connsiteY6" fmla="*/ 1251464 h 1251464"/>
                <a:gd name="connsiteX7" fmla="*/ 7940 w 3263903"/>
                <a:gd name="connsiteY7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398592 w 3263903"/>
                <a:gd name="connsiteY4" fmla="*/ 956188 h 1251464"/>
                <a:gd name="connsiteX5" fmla="*/ 1243810 w 3263903"/>
                <a:gd name="connsiteY5" fmla="*/ 989527 h 1251464"/>
                <a:gd name="connsiteX6" fmla="*/ 1008068 w 3263903"/>
                <a:gd name="connsiteY6" fmla="*/ 996670 h 1251464"/>
                <a:gd name="connsiteX7" fmla="*/ 1008067 w 3263903"/>
                <a:gd name="connsiteY7" fmla="*/ 1251464 h 1251464"/>
                <a:gd name="connsiteX8" fmla="*/ 7940 w 3263903"/>
                <a:gd name="connsiteY8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243810 w 3263903"/>
                <a:gd name="connsiteY4" fmla="*/ 751400 h 1251464"/>
                <a:gd name="connsiteX5" fmla="*/ 1243810 w 3263903"/>
                <a:gd name="connsiteY5" fmla="*/ 989527 h 1251464"/>
                <a:gd name="connsiteX6" fmla="*/ 1008068 w 3263903"/>
                <a:gd name="connsiteY6" fmla="*/ 996670 h 1251464"/>
                <a:gd name="connsiteX7" fmla="*/ 1008067 w 3263903"/>
                <a:gd name="connsiteY7" fmla="*/ 1251464 h 1251464"/>
                <a:gd name="connsiteX8" fmla="*/ 7940 w 3263903"/>
                <a:gd name="connsiteY8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450980 w 3263903"/>
                <a:gd name="connsiteY4" fmla="*/ 722826 h 1251464"/>
                <a:gd name="connsiteX5" fmla="*/ 1243810 w 3263903"/>
                <a:gd name="connsiteY5" fmla="*/ 751400 h 1251464"/>
                <a:gd name="connsiteX6" fmla="*/ 1243810 w 3263903"/>
                <a:gd name="connsiteY6" fmla="*/ 989527 h 1251464"/>
                <a:gd name="connsiteX7" fmla="*/ 1008068 w 3263903"/>
                <a:gd name="connsiteY7" fmla="*/ 996670 h 1251464"/>
                <a:gd name="connsiteX8" fmla="*/ 1008067 w 3263903"/>
                <a:gd name="connsiteY8" fmla="*/ 1251464 h 1251464"/>
                <a:gd name="connsiteX9" fmla="*/ 7940 w 3263903"/>
                <a:gd name="connsiteY9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493842 w 3263903"/>
                <a:gd name="connsiteY4" fmla="*/ 746639 h 1251464"/>
                <a:gd name="connsiteX5" fmla="*/ 1243810 w 3263903"/>
                <a:gd name="connsiteY5" fmla="*/ 751400 h 1251464"/>
                <a:gd name="connsiteX6" fmla="*/ 1243810 w 3263903"/>
                <a:gd name="connsiteY6" fmla="*/ 989527 h 1251464"/>
                <a:gd name="connsiteX7" fmla="*/ 1008068 w 3263903"/>
                <a:gd name="connsiteY7" fmla="*/ 996670 h 1251464"/>
                <a:gd name="connsiteX8" fmla="*/ 1008067 w 3263903"/>
                <a:gd name="connsiteY8" fmla="*/ 1251464 h 1251464"/>
                <a:gd name="connsiteX9" fmla="*/ 7940 w 3263903"/>
                <a:gd name="connsiteY9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617667 w 3263903"/>
                <a:gd name="connsiteY4" fmla="*/ 727588 h 1251464"/>
                <a:gd name="connsiteX5" fmla="*/ 1493842 w 3263903"/>
                <a:gd name="connsiteY5" fmla="*/ 746639 h 1251464"/>
                <a:gd name="connsiteX6" fmla="*/ 1243810 w 3263903"/>
                <a:gd name="connsiteY6" fmla="*/ 751400 h 1251464"/>
                <a:gd name="connsiteX7" fmla="*/ 1243810 w 3263903"/>
                <a:gd name="connsiteY7" fmla="*/ 989527 h 1251464"/>
                <a:gd name="connsiteX8" fmla="*/ 1008068 w 3263903"/>
                <a:gd name="connsiteY8" fmla="*/ 996670 h 1251464"/>
                <a:gd name="connsiteX9" fmla="*/ 1008067 w 3263903"/>
                <a:gd name="connsiteY9" fmla="*/ 1251464 h 1251464"/>
                <a:gd name="connsiteX10" fmla="*/ 7940 w 3263903"/>
                <a:gd name="connsiteY10" fmla="*/ 1250950 h 1251464"/>
                <a:gd name="connsiteX0" fmla="*/ 7940 w 3263903"/>
                <a:gd name="connsiteY0" fmla="*/ 1250950 h 1251464"/>
                <a:gd name="connsiteX1" fmla="*/ 0 w 3263903"/>
                <a:gd name="connsiteY1" fmla="*/ 6350 h 1251464"/>
                <a:gd name="connsiteX2" fmla="*/ 3248031 w 3263903"/>
                <a:gd name="connsiteY2" fmla="*/ 0 h 1251464"/>
                <a:gd name="connsiteX3" fmla="*/ 3263903 w 3263903"/>
                <a:gd name="connsiteY3" fmla="*/ 508000 h 1251464"/>
                <a:gd name="connsiteX4" fmla="*/ 1500986 w 3263903"/>
                <a:gd name="connsiteY4" fmla="*/ 496606 h 1251464"/>
                <a:gd name="connsiteX5" fmla="*/ 1493842 w 3263903"/>
                <a:gd name="connsiteY5" fmla="*/ 746639 h 1251464"/>
                <a:gd name="connsiteX6" fmla="*/ 1243810 w 3263903"/>
                <a:gd name="connsiteY6" fmla="*/ 751400 h 1251464"/>
                <a:gd name="connsiteX7" fmla="*/ 1243810 w 3263903"/>
                <a:gd name="connsiteY7" fmla="*/ 989527 h 1251464"/>
                <a:gd name="connsiteX8" fmla="*/ 1008068 w 3263903"/>
                <a:gd name="connsiteY8" fmla="*/ 996670 h 1251464"/>
                <a:gd name="connsiteX9" fmla="*/ 1008067 w 3263903"/>
                <a:gd name="connsiteY9" fmla="*/ 1251464 h 1251464"/>
                <a:gd name="connsiteX10" fmla="*/ 7940 w 3263903"/>
                <a:gd name="connsiteY10" fmla="*/ 1250950 h 125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903" h="1251464">
                  <a:moveTo>
                    <a:pt x="7940" y="1250950"/>
                  </a:moveTo>
                  <a:cubicBezTo>
                    <a:pt x="5293" y="836083"/>
                    <a:pt x="2647" y="421217"/>
                    <a:pt x="0" y="6350"/>
                  </a:cubicBezTo>
                  <a:lnTo>
                    <a:pt x="3248031" y="0"/>
                  </a:lnTo>
                  <a:lnTo>
                    <a:pt x="3263903" y="508000"/>
                  </a:lnTo>
                  <a:lnTo>
                    <a:pt x="1500986" y="496606"/>
                  </a:lnTo>
                  <a:lnTo>
                    <a:pt x="1493842" y="746639"/>
                  </a:lnTo>
                  <a:lnTo>
                    <a:pt x="1243810" y="751400"/>
                  </a:lnTo>
                  <a:lnTo>
                    <a:pt x="1243810" y="989527"/>
                  </a:lnTo>
                  <a:lnTo>
                    <a:pt x="1008068" y="996670"/>
                  </a:lnTo>
                  <a:cubicBezTo>
                    <a:pt x="1008068" y="1081601"/>
                    <a:pt x="1008067" y="1166533"/>
                    <a:pt x="1008067" y="1251464"/>
                  </a:cubicBezTo>
                  <a:lnTo>
                    <a:pt x="7940" y="1250950"/>
                  </a:lnTo>
                  <a:close/>
                </a:path>
              </a:pathLst>
            </a:cu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A</a:t>
              </a:r>
              <a:r>
                <a:rPr lang="ko-KR" altLang="en-US" sz="2800" dirty="0">
                  <a:solidFill>
                    <a:schemeClr val="tx1"/>
                  </a:solidFill>
                </a:rPr>
                <a:t>구역</a:t>
              </a:r>
            </a:p>
          </p:txBody>
        </p:sp>
        <p:sp>
          <p:nvSpPr>
            <p:cNvPr id="6" name="사다리꼴 6">
              <a:extLst>
                <a:ext uri="{FF2B5EF4-FFF2-40B4-BE49-F238E27FC236}">
                  <a16:creationId xmlns:a16="http://schemas.microsoft.com/office/drawing/2014/main" id="{4E8473DD-2EFA-A1A0-6466-BB79367C3BF3}"/>
                </a:ext>
              </a:extLst>
            </p:cNvPr>
            <p:cNvSpPr/>
            <p:nvPr/>
          </p:nvSpPr>
          <p:spPr>
            <a:xfrm>
              <a:off x="3075733" y="2749849"/>
              <a:ext cx="3266328" cy="770872"/>
            </a:xfrm>
            <a:custGeom>
              <a:avLst/>
              <a:gdLst>
                <a:gd name="connsiteX0" fmla="*/ 0 w 1384300"/>
                <a:gd name="connsiteY0" fmla="*/ 1092200 h 1092200"/>
                <a:gd name="connsiteX1" fmla="*/ 133347 w 1384300"/>
                <a:gd name="connsiteY1" fmla="*/ 0 h 1092200"/>
                <a:gd name="connsiteX2" fmla="*/ 1250953 w 1384300"/>
                <a:gd name="connsiteY2" fmla="*/ 0 h 1092200"/>
                <a:gd name="connsiteX3" fmla="*/ 1384300 w 1384300"/>
                <a:gd name="connsiteY3" fmla="*/ 1092200 h 1092200"/>
                <a:gd name="connsiteX4" fmla="*/ 0 w 1384300"/>
                <a:gd name="connsiteY4" fmla="*/ 1092200 h 1092200"/>
                <a:gd name="connsiteX0" fmla="*/ 0 w 1397003"/>
                <a:gd name="connsiteY0" fmla="*/ 1092200 h 1092200"/>
                <a:gd name="connsiteX1" fmla="*/ 133347 w 1397003"/>
                <a:gd name="connsiteY1" fmla="*/ 0 h 1092200"/>
                <a:gd name="connsiteX2" fmla="*/ 1397003 w 1397003"/>
                <a:gd name="connsiteY2" fmla="*/ 31750 h 1092200"/>
                <a:gd name="connsiteX3" fmla="*/ 1384300 w 1397003"/>
                <a:gd name="connsiteY3" fmla="*/ 1092200 h 1092200"/>
                <a:gd name="connsiteX4" fmla="*/ 0 w 1397003"/>
                <a:gd name="connsiteY4" fmla="*/ 1092200 h 1092200"/>
                <a:gd name="connsiteX0" fmla="*/ 0 w 1397003"/>
                <a:gd name="connsiteY0" fmla="*/ 1060450 h 1060450"/>
                <a:gd name="connsiteX1" fmla="*/ 409572 w 1397003"/>
                <a:gd name="connsiteY1" fmla="*/ 44450 h 1060450"/>
                <a:gd name="connsiteX2" fmla="*/ 1397003 w 1397003"/>
                <a:gd name="connsiteY2" fmla="*/ 0 h 1060450"/>
                <a:gd name="connsiteX3" fmla="*/ 1384300 w 1397003"/>
                <a:gd name="connsiteY3" fmla="*/ 1060450 h 1060450"/>
                <a:gd name="connsiteX4" fmla="*/ 0 w 1397003"/>
                <a:gd name="connsiteY4" fmla="*/ 1060450 h 1060450"/>
                <a:gd name="connsiteX0" fmla="*/ 0 w 1397003"/>
                <a:gd name="connsiteY0" fmla="*/ 1063625 h 1063625"/>
                <a:gd name="connsiteX1" fmla="*/ 301622 w 1397003"/>
                <a:gd name="connsiteY1" fmla="*/ 0 h 1063625"/>
                <a:gd name="connsiteX2" fmla="*/ 1397003 w 1397003"/>
                <a:gd name="connsiteY2" fmla="*/ 3175 h 1063625"/>
                <a:gd name="connsiteX3" fmla="*/ 1384300 w 1397003"/>
                <a:gd name="connsiteY3" fmla="*/ 1063625 h 1063625"/>
                <a:gd name="connsiteX4" fmla="*/ 0 w 1397003"/>
                <a:gd name="connsiteY4" fmla="*/ 1063625 h 1063625"/>
                <a:gd name="connsiteX0" fmla="*/ 0 w 1397003"/>
                <a:gd name="connsiteY0" fmla="*/ 1068372 h 1068372"/>
                <a:gd name="connsiteX1" fmla="*/ 27500 w 1397003"/>
                <a:gd name="connsiteY1" fmla="*/ 0 h 1068372"/>
                <a:gd name="connsiteX2" fmla="*/ 1397003 w 1397003"/>
                <a:gd name="connsiteY2" fmla="*/ 7922 h 1068372"/>
                <a:gd name="connsiteX3" fmla="*/ 1384300 w 1397003"/>
                <a:gd name="connsiteY3" fmla="*/ 1068372 h 1068372"/>
                <a:gd name="connsiteX4" fmla="*/ 0 w 1397003"/>
                <a:gd name="connsiteY4" fmla="*/ 1068372 h 1068372"/>
                <a:gd name="connsiteX0" fmla="*/ 1038 w 1398041"/>
                <a:gd name="connsiteY0" fmla="*/ 1075013 h 1075013"/>
                <a:gd name="connsiteX1" fmla="*/ 0 w 1398041"/>
                <a:gd name="connsiteY1" fmla="*/ 0 h 1075013"/>
                <a:gd name="connsiteX2" fmla="*/ 1398041 w 1398041"/>
                <a:gd name="connsiteY2" fmla="*/ 14563 h 1075013"/>
                <a:gd name="connsiteX3" fmla="*/ 1385338 w 1398041"/>
                <a:gd name="connsiteY3" fmla="*/ 1075013 h 1075013"/>
                <a:gd name="connsiteX4" fmla="*/ 1038 w 1398041"/>
                <a:gd name="connsiteY4" fmla="*/ 1075013 h 10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041" h="1075013">
                  <a:moveTo>
                    <a:pt x="1038" y="1075013"/>
                  </a:moveTo>
                  <a:lnTo>
                    <a:pt x="0" y="0"/>
                  </a:lnTo>
                  <a:lnTo>
                    <a:pt x="1398041" y="14563"/>
                  </a:lnTo>
                  <a:lnTo>
                    <a:pt x="1385338" y="1075013"/>
                  </a:lnTo>
                  <a:lnTo>
                    <a:pt x="1038" y="1075013"/>
                  </a:lnTo>
                  <a:close/>
                </a:path>
              </a:pathLst>
            </a:cu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B</a:t>
              </a:r>
              <a:r>
                <a:rPr lang="ko-KR" altLang="en-US" sz="2800" dirty="0">
                  <a:solidFill>
                    <a:schemeClr val="tx1"/>
                  </a:solidFill>
                </a:rPr>
                <a:t>구역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D337DB5-95D0-6998-069F-14374FC2B774}"/>
                </a:ext>
              </a:extLst>
            </p:cNvPr>
            <p:cNvSpPr/>
            <p:nvPr/>
          </p:nvSpPr>
          <p:spPr>
            <a:xfrm>
              <a:off x="3863975" y="3484029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61566CE-9FCA-3DB1-99BB-0B4C96A2B46E}"/>
                </a:ext>
              </a:extLst>
            </p:cNvPr>
            <p:cNvSpPr/>
            <p:nvPr/>
          </p:nvSpPr>
          <p:spPr>
            <a:xfrm>
              <a:off x="5229223" y="3484029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A516DFC-9C80-F7FF-D221-4C2EDD394317}"/>
                </a:ext>
              </a:extLst>
            </p:cNvPr>
            <p:cNvSpPr/>
            <p:nvPr/>
          </p:nvSpPr>
          <p:spPr>
            <a:xfrm>
              <a:off x="3532187" y="4448574"/>
              <a:ext cx="688976" cy="660400"/>
            </a:xfrm>
            <a:prstGeom prst="ellipse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발판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3750DE5-23D5-CB1D-5096-23AC9B6CE8AA}"/>
                </a:ext>
              </a:extLst>
            </p:cNvPr>
            <p:cNvSpPr/>
            <p:nvPr/>
          </p:nvSpPr>
          <p:spPr>
            <a:xfrm>
              <a:off x="2852737" y="3699023"/>
              <a:ext cx="688976" cy="6604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Bullet</a:t>
              </a:r>
            </a:p>
            <a:p>
              <a:pPr algn="ctr"/>
              <a:r>
                <a:rPr lang="ko-KR" altLang="en-US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함정</a:t>
              </a:r>
            </a:p>
          </p:txBody>
        </p:sp>
        <p:sp>
          <p:nvSpPr>
            <p:cNvPr id="11" name="사다리꼴 6">
              <a:extLst>
                <a:ext uri="{FF2B5EF4-FFF2-40B4-BE49-F238E27FC236}">
                  <a16:creationId xmlns:a16="http://schemas.microsoft.com/office/drawing/2014/main" id="{4F72E860-ABBE-C215-75F2-A672466121D0}"/>
                </a:ext>
              </a:extLst>
            </p:cNvPr>
            <p:cNvSpPr/>
            <p:nvPr/>
          </p:nvSpPr>
          <p:spPr>
            <a:xfrm>
              <a:off x="5575064" y="1751764"/>
              <a:ext cx="747156" cy="766110"/>
            </a:xfrm>
            <a:custGeom>
              <a:avLst/>
              <a:gdLst>
                <a:gd name="connsiteX0" fmla="*/ 0 w 1384300"/>
                <a:gd name="connsiteY0" fmla="*/ 1092200 h 1092200"/>
                <a:gd name="connsiteX1" fmla="*/ 133347 w 1384300"/>
                <a:gd name="connsiteY1" fmla="*/ 0 h 1092200"/>
                <a:gd name="connsiteX2" fmla="*/ 1250953 w 1384300"/>
                <a:gd name="connsiteY2" fmla="*/ 0 h 1092200"/>
                <a:gd name="connsiteX3" fmla="*/ 1384300 w 1384300"/>
                <a:gd name="connsiteY3" fmla="*/ 1092200 h 1092200"/>
                <a:gd name="connsiteX4" fmla="*/ 0 w 1384300"/>
                <a:gd name="connsiteY4" fmla="*/ 1092200 h 1092200"/>
                <a:gd name="connsiteX0" fmla="*/ 0 w 1397003"/>
                <a:gd name="connsiteY0" fmla="*/ 1092200 h 1092200"/>
                <a:gd name="connsiteX1" fmla="*/ 133347 w 1397003"/>
                <a:gd name="connsiteY1" fmla="*/ 0 h 1092200"/>
                <a:gd name="connsiteX2" fmla="*/ 1397003 w 1397003"/>
                <a:gd name="connsiteY2" fmla="*/ 31750 h 1092200"/>
                <a:gd name="connsiteX3" fmla="*/ 1384300 w 1397003"/>
                <a:gd name="connsiteY3" fmla="*/ 1092200 h 1092200"/>
                <a:gd name="connsiteX4" fmla="*/ 0 w 1397003"/>
                <a:gd name="connsiteY4" fmla="*/ 1092200 h 1092200"/>
                <a:gd name="connsiteX0" fmla="*/ 0 w 1397003"/>
                <a:gd name="connsiteY0" fmla="*/ 1060450 h 1060450"/>
                <a:gd name="connsiteX1" fmla="*/ 409572 w 1397003"/>
                <a:gd name="connsiteY1" fmla="*/ 44450 h 1060450"/>
                <a:gd name="connsiteX2" fmla="*/ 1397003 w 1397003"/>
                <a:gd name="connsiteY2" fmla="*/ 0 h 1060450"/>
                <a:gd name="connsiteX3" fmla="*/ 1384300 w 1397003"/>
                <a:gd name="connsiteY3" fmla="*/ 1060450 h 1060450"/>
                <a:gd name="connsiteX4" fmla="*/ 0 w 1397003"/>
                <a:gd name="connsiteY4" fmla="*/ 1060450 h 1060450"/>
                <a:gd name="connsiteX0" fmla="*/ 0 w 1397003"/>
                <a:gd name="connsiteY0" fmla="*/ 1063625 h 1063625"/>
                <a:gd name="connsiteX1" fmla="*/ 301622 w 1397003"/>
                <a:gd name="connsiteY1" fmla="*/ 0 h 1063625"/>
                <a:gd name="connsiteX2" fmla="*/ 1397003 w 1397003"/>
                <a:gd name="connsiteY2" fmla="*/ 3175 h 1063625"/>
                <a:gd name="connsiteX3" fmla="*/ 1384300 w 1397003"/>
                <a:gd name="connsiteY3" fmla="*/ 1063625 h 1063625"/>
                <a:gd name="connsiteX4" fmla="*/ 0 w 1397003"/>
                <a:gd name="connsiteY4" fmla="*/ 1063625 h 1063625"/>
                <a:gd name="connsiteX0" fmla="*/ 0 w 1397003"/>
                <a:gd name="connsiteY0" fmla="*/ 1068372 h 1068372"/>
                <a:gd name="connsiteX1" fmla="*/ 27500 w 1397003"/>
                <a:gd name="connsiteY1" fmla="*/ 0 h 1068372"/>
                <a:gd name="connsiteX2" fmla="*/ 1397003 w 1397003"/>
                <a:gd name="connsiteY2" fmla="*/ 7922 h 1068372"/>
                <a:gd name="connsiteX3" fmla="*/ 1384300 w 1397003"/>
                <a:gd name="connsiteY3" fmla="*/ 1068372 h 1068372"/>
                <a:gd name="connsiteX4" fmla="*/ 0 w 1397003"/>
                <a:gd name="connsiteY4" fmla="*/ 1068372 h 1068372"/>
                <a:gd name="connsiteX0" fmla="*/ 3696 w 1369502"/>
                <a:gd name="connsiteY0" fmla="*/ 1068372 h 1068372"/>
                <a:gd name="connsiteX1" fmla="*/ -1 w 1369502"/>
                <a:gd name="connsiteY1" fmla="*/ 0 h 1068372"/>
                <a:gd name="connsiteX2" fmla="*/ 1369502 w 1369502"/>
                <a:gd name="connsiteY2" fmla="*/ 7922 h 1068372"/>
                <a:gd name="connsiteX3" fmla="*/ 1356799 w 1369502"/>
                <a:gd name="connsiteY3" fmla="*/ 1068372 h 1068372"/>
                <a:gd name="connsiteX4" fmla="*/ 3696 w 1369502"/>
                <a:gd name="connsiteY4" fmla="*/ 1068372 h 106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502" h="1068372">
                  <a:moveTo>
                    <a:pt x="3696" y="1068372"/>
                  </a:moveTo>
                  <a:cubicBezTo>
                    <a:pt x="2464" y="712248"/>
                    <a:pt x="1231" y="356124"/>
                    <a:pt x="-1" y="0"/>
                  </a:cubicBezTo>
                  <a:lnTo>
                    <a:pt x="1369502" y="7922"/>
                  </a:lnTo>
                  <a:lnTo>
                    <a:pt x="1356799" y="1068372"/>
                  </a:lnTo>
                  <a:lnTo>
                    <a:pt x="3696" y="1068372"/>
                  </a:lnTo>
                  <a:close/>
                </a:path>
              </a:pathLst>
            </a:custGeom>
            <a:solidFill>
              <a:srgbClr val="00B0F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C</a:t>
              </a:r>
              <a:r>
                <a:rPr lang="ko-KR" altLang="en-US" sz="2800" dirty="0">
                  <a:solidFill>
                    <a:schemeClr val="tx1"/>
                  </a:solidFill>
                </a:rPr>
                <a:t>구역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F6A0C45-BA98-1C7D-1144-802DD18392E2}"/>
                </a:ext>
              </a:extLst>
            </p:cNvPr>
            <p:cNvSpPr/>
            <p:nvPr/>
          </p:nvSpPr>
          <p:spPr>
            <a:xfrm>
              <a:off x="3197225" y="2517874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6129F9-74A8-1A94-2E8E-E4FF1D6A3406}"/>
                </a:ext>
              </a:extLst>
            </p:cNvPr>
            <p:cNvSpPr/>
            <p:nvPr/>
          </p:nvSpPr>
          <p:spPr>
            <a:xfrm>
              <a:off x="4633912" y="2511936"/>
              <a:ext cx="688976" cy="660400"/>
            </a:xfrm>
            <a:prstGeom prst="ellipse">
              <a:avLst/>
            </a:prstGeom>
            <a:solidFill>
              <a:srgbClr val="0070C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광원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243884E-9F7E-736B-81FC-ADB33FA5AD3A}"/>
                </a:ext>
              </a:extLst>
            </p:cNvPr>
            <p:cNvSpPr/>
            <p:nvPr/>
          </p:nvSpPr>
          <p:spPr>
            <a:xfrm>
              <a:off x="3197225" y="3296487"/>
              <a:ext cx="688976" cy="660400"/>
            </a:xfrm>
            <a:prstGeom prst="ellipse">
              <a:avLst/>
            </a:prstGeom>
            <a:solidFill>
              <a:srgbClr val="7030A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dirty="0" err="1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비밀문</a:t>
              </a:r>
              <a:endParaRPr lang="ko-KR" altLang="en-US" sz="16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E2FAA5E-CCF3-582F-A02E-613E24C41B9E}"/>
                </a:ext>
              </a:extLst>
            </p:cNvPr>
            <p:cNvSpPr/>
            <p:nvPr/>
          </p:nvSpPr>
          <p:spPr>
            <a:xfrm>
              <a:off x="5819971" y="2734338"/>
              <a:ext cx="688976" cy="660400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Rock</a:t>
              </a:r>
            </a:p>
            <a:p>
              <a:pPr algn="ctr"/>
              <a:r>
                <a:rPr lang="ko-KR" altLang="en-US" sz="1600" dirty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함정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C766CF9-D295-EDFD-FB20-3D41E0B3B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482" y="4263341"/>
            <a:ext cx="2391496" cy="21755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ABD13B-9483-7E43-72AA-E5F99444A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155" y="3992720"/>
            <a:ext cx="1123950" cy="13924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D76213F-0A0A-14D3-F328-4343A194C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3526" y="168507"/>
            <a:ext cx="2213094" cy="21050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185CC6-9CA0-7681-B07C-D5F851823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725" y="130635"/>
            <a:ext cx="1695450" cy="16405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425DCC-9C3E-5F8F-77A6-1B815879C0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125" t="27430" r="33125" b="3338"/>
          <a:stretch/>
        </p:blipFill>
        <p:spPr>
          <a:xfrm>
            <a:off x="3260636" y="130635"/>
            <a:ext cx="1425456" cy="1643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CB2B0-BFEC-69C0-4A72-8F5F7B6F9F43}"/>
              </a:ext>
            </a:extLst>
          </p:cNvPr>
          <p:cNvSpPr txBox="1"/>
          <p:nvPr/>
        </p:nvSpPr>
        <p:spPr>
          <a:xfrm>
            <a:off x="712473" y="3896362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구역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진입시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활성화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469FD23-8DF9-D19F-4B27-9AF9DF037236}"/>
              </a:ext>
            </a:extLst>
          </p:cNvPr>
          <p:cNvSpPr/>
          <p:nvPr/>
        </p:nvSpPr>
        <p:spPr>
          <a:xfrm rot="10800000">
            <a:off x="7905749" y="873782"/>
            <a:ext cx="638175" cy="647700"/>
          </a:xfrm>
          <a:prstGeom prst="ellipse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68403F5-59A3-272E-B661-969CFD92630F}"/>
              </a:ext>
            </a:extLst>
          </p:cNvPr>
          <p:cNvCxnSpPr>
            <a:cxnSpLocks/>
            <a:stCxn id="20" idx="3"/>
            <a:endCxn id="3" idx="6"/>
          </p:cNvCxnSpPr>
          <p:nvPr/>
        </p:nvCxnSpPr>
        <p:spPr>
          <a:xfrm>
            <a:off x="7115175" y="950887"/>
            <a:ext cx="790574" cy="246745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FAE32E7-3148-204F-F66D-CA8DFA0E6644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4686092" y="950887"/>
            <a:ext cx="733633" cy="1365"/>
          </a:xfrm>
          <a:prstGeom prst="line">
            <a:avLst/>
          </a:prstGeom>
          <a:ln w="19050">
            <a:solidFill>
              <a:srgbClr val="DEA70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A2BBCFC-56A9-8F53-BB9A-2FE33161F8B5}"/>
              </a:ext>
            </a:extLst>
          </p:cNvPr>
          <p:cNvCxnSpPr>
            <a:cxnSpLocks/>
            <a:stCxn id="17" idx="3"/>
            <a:endCxn id="10" idx="3"/>
          </p:cNvCxnSpPr>
          <p:nvPr/>
        </p:nvCxnSpPr>
        <p:spPr>
          <a:xfrm flipV="1">
            <a:off x="2942978" y="4783793"/>
            <a:ext cx="228550" cy="567347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ACCB523-7277-3FAD-6DC5-09525D0929CD}"/>
              </a:ext>
            </a:extLst>
          </p:cNvPr>
          <p:cNvCxnSpPr>
            <a:cxnSpLocks/>
            <a:stCxn id="15" idx="7"/>
            <a:endCxn id="19" idx="1"/>
          </p:cNvCxnSpPr>
          <p:nvPr/>
        </p:nvCxnSpPr>
        <p:spPr>
          <a:xfrm flipV="1">
            <a:off x="9039682" y="1221019"/>
            <a:ext cx="423844" cy="1130757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B5F6E7F-51B9-0176-F5ED-381C00536BEA}"/>
              </a:ext>
            </a:extLst>
          </p:cNvPr>
          <p:cNvCxnSpPr>
            <a:cxnSpLocks/>
            <a:stCxn id="8" idx="6"/>
            <a:endCxn id="18" idx="1"/>
          </p:cNvCxnSpPr>
          <p:nvPr/>
        </p:nvCxnSpPr>
        <p:spPr>
          <a:xfrm>
            <a:off x="8207554" y="4021940"/>
            <a:ext cx="1153601" cy="666985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8B79599-A6E6-CC9C-C0E4-DA9A69E60469}"/>
              </a:ext>
            </a:extLst>
          </p:cNvPr>
          <p:cNvSpPr txBox="1"/>
          <p:nvPr/>
        </p:nvSpPr>
        <p:spPr>
          <a:xfrm>
            <a:off x="258558" y="355101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상자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도달시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상자가 열리며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일정시간 이후 엔딩으로 이동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F5CE15-D11F-E775-AD3A-0F115C4BB6B1}"/>
              </a:ext>
            </a:extLst>
          </p:cNvPr>
          <p:cNvSpPr txBox="1"/>
          <p:nvPr/>
        </p:nvSpPr>
        <p:spPr>
          <a:xfrm>
            <a:off x="9407956" y="2334972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구역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진입시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활성화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B48B2-F1C1-164F-52BD-C245602A8E61}"/>
              </a:ext>
            </a:extLst>
          </p:cNvPr>
          <p:cNvSpPr txBox="1"/>
          <p:nvPr/>
        </p:nvSpPr>
        <p:spPr>
          <a:xfrm>
            <a:off x="9310518" y="5413483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각 구역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진입시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활성화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5F2331-91D7-9D3C-84CB-E70DFBEBB876}"/>
              </a:ext>
            </a:extLst>
          </p:cNvPr>
          <p:cNvSpPr txBox="1"/>
          <p:nvPr/>
        </p:nvSpPr>
        <p:spPr>
          <a:xfrm>
            <a:off x="706217" y="2210890"/>
            <a:ext cx="259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Sub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씬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입장시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닫혀있음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발판을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밟을시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열림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AABB95B-0A02-2FD8-EA4D-45A1D76F2AB8}"/>
              </a:ext>
            </a:extLst>
          </p:cNvPr>
          <p:cNvCxnSpPr>
            <a:cxnSpLocks/>
            <a:stCxn id="50" idx="3"/>
            <a:endCxn id="14" idx="1"/>
          </p:cNvCxnSpPr>
          <p:nvPr/>
        </p:nvCxnSpPr>
        <p:spPr>
          <a:xfrm>
            <a:off x="3296990" y="2534056"/>
            <a:ext cx="459734" cy="772665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D3759613-48E3-E8B9-F3F7-6DC718A5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478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6F579-943E-4BC1-A4AE-1FEBB445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UI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5FE8FA1-1758-106E-19C4-CC0823431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" y="1188279"/>
            <a:ext cx="8858252" cy="5197417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73498B-F92F-DEDC-61B2-5C8388F0488A}"/>
              </a:ext>
            </a:extLst>
          </p:cNvPr>
          <p:cNvSpPr/>
          <p:nvPr/>
        </p:nvSpPr>
        <p:spPr>
          <a:xfrm>
            <a:off x="361951" y="1404938"/>
            <a:ext cx="1238250" cy="528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BA9AD5-1DDD-EE3C-413B-C971872D83EB}"/>
              </a:ext>
            </a:extLst>
          </p:cNvPr>
          <p:cNvSpPr/>
          <p:nvPr/>
        </p:nvSpPr>
        <p:spPr>
          <a:xfrm>
            <a:off x="361950" y="4088607"/>
            <a:ext cx="1685925" cy="2045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6B704F-C174-2157-7A0E-9D1EFFF234F0}"/>
              </a:ext>
            </a:extLst>
          </p:cNvPr>
          <p:cNvSpPr/>
          <p:nvPr/>
        </p:nvSpPr>
        <p:spPr>
          <a:xfrm>
            <a:off x="8391526" y="1279388"/>
            <a:ext cx="638172" cy="191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E9A06C-0DA9-F2AA-D0B4-957CD04418E1}"/>
              </a:ext>
            </a:extLst>
          </p:cNvPr>
          <p:cNvSpPr/>
          <p:nvPr/>
        </p:nvSpPr>
        <p:spPr>
          <a:xfrm>
            <a:off x="4019551" y="1297782"/>
            <a:ext cx="1390650" cy="528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761AEB-0A5F-BD8D-741D-558413E39271}"/>
              </a:ext>
            </a:extLst>
          </p:cNvPr>
          <p:cNvSpPr txBox="1"/>
          <p:nvPr/>
        </p:nvSpPr>
        <p:spPr>
          <a:xfrm>
            <a:off x="1685927" y="1410355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F02941-A9F8-7960-EDC0-51EEE017D813}"/>
              </a:ext>
            </a:extLst>
          </p:cNvPr>
          <p:cNvSpPr txBox="1"/>
          <p:nvPr/>
        </p:nvSpPr>
        <p:spPr>
          <a:xfrm>
            <a:off x="5476877" y="1279388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B4D-FD3B-1262-6B76-3E0290C7D391}"/>
              </a:ext>
            </a:extLst>
          </p:cNvPr>
          <p:cNvSpPr txBox="1"/>
          <p:nvPr/>
        </p:nvSpPr>
        <p:spPr>
          <a:xfrm>
            <a:off x="7905751" y="2686705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1466F-BE3F-992E-3CD1-37F32DE569CD}"/>
              </a:ext>
            </a:extLst>
          </p:cNvPr>
          <p:cNvSpPr txBox="1"/>
          <p:nvPr/>
        </p:nvSpPr>
        <p:spPr>
          <a:xfrm>
            <a:off x="2076451" y="4088607"/>
            <a:ext cx="39052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017CE-08A6-5C1D-E817-D6D4BDDDA4D9}"/>
              </a:ext>
            </a:extLst>
          </p:cNvPr>
          <p:cNvSpPr txBox="1"/>
          <p:nvPr/>
        </p:nvSpPr>
        <p:spPr>
          <a:xfrm>
            <a:off x="9048751" y="1474029"/>
            <a:ext cx="2867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① 생명력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sz="1800" dirty="0">
                <a:solidFill>
                  <a:schemeClr val="bg1"/>
                </a:solidFill>
              </a:rPr>
              <a:t>② 보유 코인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  <a:p>
            <a:r>
              <a:rPr lang="ko-KR" altLang="en-US" sz="1800" dirty="0">
                <a:solidFill>
                  <a:schemeClr val="bg1"/>
                </a:solidFill>
              </a:rPr>
              <a:t>③ 활성화된 장비 및 </a:t>
            </a:r>
            <a:r>
              <a:rPr lang="ko-KR" altLang="en-US" sz="1800" dirty="0" err="1">
                <a:solidFill>
                  <a:schemeClr val="bg1"/>
                </a:solidFill>
              </a:rPr>
              <a:t>포션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  <a:p>
            <a:r>
              <a:rPr lang="ko-KR" altLang="en-US" sz="1800" dirty="0">
                <a:solidFill>
                  <a:schemeClr val="bg1"/>
                </a:solidFill>
              </a:rPr>
              <a:t>④ 조작키</a:t>
            </a: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DCE4F1-68BD-183E-B3EF-6B5475A2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7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A971BED-1E1D-153C-6FF7-BAE3FF7D5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330473" cy="68579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4B34AF-3ACB-C338-D0FF-BEF2F8D9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008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7B9018-A923-DE1E-DE2A-58BFE8D2D73E}"/>
              </a:ext>
            </a:extLst>
          </p:cNvPr>
          <p:cNvSpPr txBox="1"/>
          <p:nvPr/>
        </p:nvSpPr>
        <p:spPr>
          <a:xfrm>
            <a:off x="3048000" y="304428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DEA704"/>
                </a:solidFill>
              </a:rPr>
              <a:t>UML</a:t>
            </a:r>
            <a:endParaRPr lang="ko-KR" altLang="en-US" sz="4400" dirty="0">
              <a:solidFill>
                <a:srgbClr val="DEA704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B119E3-9D88-DDB9-5357-89F58413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36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66B24-481E-D891-93D6-F98DE230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MapManager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4C8E3F-9228-5EF6-300B-EF525A2C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B1D83C-FB8E-9898-CAE4-1F6F2386C944}"/>
              </a:ext>
            </a:extLst>
          </p:cNvPr>
          <p:cNvSpPr/>
          <p:nvPr/>
        </p:nvSpPr>
        <p:spPr>
          <a:xfrm>
            <a:off x="29527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Map Manager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47CA3D-84AB-ED09-270A-73C8FA663CBA}"/>
              </a:ext>
            </a:extLst>
          </p:cNvPr>
          <p:cNvSpPr/>
          <p:nvPr/>
        </p:nvSpPr>
        <p:spPr>
          <a:xfrm>
            <a:off x="679132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Potion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B3B1B-3DE1-FF63-1298-0A85156DEA3E}"/>
              </a:ext>
            </a:extLst>
          </p:cNvPr>
          <p:cNvSpPr/>
          <p:nvPr/>
        </p:nvSpPr>
        <p:spPr>
          <a:xfrm>
            <a:off x="10039350" y="953904"/>
            <a:ext cx="1790700" cy="381000"/>
          </a:xfrm>
          <a:prstGeom prst="rect">
            <a:avLst/>
          </a:prstGeom>
          <a:solidFill>
            <a:srgbClr val="DEA7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Scrool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E29656-0A79-D010-3783-DB85B58A233E}"/>
              </a:ext>
            </a:extLst>
          </p:cNvPr>
          <p:cNvSpPr/>
          <p:nvPr/>
        </p:nvSpPr>
        <p:spPr>
          <a:xfrm>
            <a:off x="3543296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Weapon/Shield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20CFA3-39F7-8C3A-A5F7-54ECB7EF1F6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190625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9EFA12-675D-5C50-ECB8-B68F1CD8AB0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686675" y="1334904"/>
            <a:ext cx="0" cy="571359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A2E2BC1-D9FB-C61B-EABC-32BFD51E09A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934700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134BA55-0C46-25F0-0695-0FC38EDE847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438646" y="1334904"/>
            <a:ext cx="4" cy="5712188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1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66B24-481E-D891-93D6-F98DE230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4C8E3F-9228-5EF6-300B-EF525A2C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B1D83C-FB8E-9898-CAE4-1F6F2386C944}"/>
              </a:ext>
            </a:extLst>
          </p:cNvPr>
          <p:cNvSpPr/>
          <p:nvPr/>
        </p:nvSpPr>
        <p:spPr>
          <a:xfrm>
            <a:off x="29527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47CA3D-84AB-ED09-270A-73C8FA663CBA}"/>
              </a:ext>
            </a:extLst>
          </p:cNvPr>
          <p:cNvSpPr/>
          <p:nvPr/>
        </p:nvSpPr>
        <p:spPr>
          <a:xfrm>
            <a:off x="679132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Potion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B3B1B-3DE1-FF63-1298-0A85156DEA3E}"/>
              </a:ext>
            </a:extLst>
          </p:cNvPr>
          <p:cNvSpPr/>
          <p:nvPr/>
        </p:nvSpPr>
        <p:spPr>
          <a:xfrm>
            <a:off x="10039350" y="953904"/>
            <a:ext cx="1790700" cy="381000"/>
          </a:xfrm>
          <a:prstGeom prst="rect">
            <a:avLst/>
          </a:prstGeom>
          <a:solidFill>
            <a:srgbClr val="DEA7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Scrool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E29656-0A79-D010-3783-DB85B58A233E}"/>
              </a:ext>
            </a:extLst>
          </p:cNvPr>
          <p:cNvSpPr/>
          <p:nvPr/>
        </p:nvSpPr>
        <p:spPr>
          <a:xfrm>
            <a:off x="3543296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Weapon/Shield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20CFA3-39F7-8C3A-A5F7-54ECB7EF1F6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190625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9EFA12-675D-5C50-ECB8-B68F1CD8AB0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686675" y="1334904"/>
            <a:ext cx="0" cy="571359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A2E2BC1-D9FB-C61B-EABC-32BFD51E09A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934700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134BA55-0C46-25F0-0695-0FC38EDE847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438646" y="1334904"/>
            <a:ext cx="4" cy="5712188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6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4ECBD-A65D-4748-976A-F580337BC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ko-KR" dirty="0"/>
              <a:t>Enemy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61A03-344B-3209-252C-AEEC2D8A8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131" y="0"/>
            <a:ext cx="9568238" cy="6858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B43E25-218D-C3E7-3327-FD4720A8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298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9D23507-31F9-FED4-45BD-5B8148C6FDF8}"/>
              </a:ext>
            </a:extLst>
          </p:cNvPr>
          <p:cNvSpPr/>
          <p:nvPr/>
        </p:nvSpPr>
        <p:spPr>
          <a:xfrm>
            <a:off x="1085848" y="1714496"/>
            <a:ext cx="247647" cy="5143504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F74AF2A-3079-C0A0-D1E7-B2A6515D0BE0}"/>
              </a:ext>
            </a:extLst>
          </p:cNvPr>
          <p:cNvSpPr/>
          <p:nvPr/>
        </p:nvSpPr>
        <p:spPr>
          <a:xfrm>
            <a:off x="10827262" y="1288548"/>
            <a:ext cx="247647" cy="5713595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D49054-F5C3-E6C6-95DC-E4A339089D63}"/>
              </a:ext>
            </a:extLst>
          </p:cNvPr>
          <p:cNvSpPr/>
          <p:nvPr/>
        </p:nvSpPr>
        <p:spPr>
          <a:xfrm>
            <a:off x="7562846" y="1714495"/>
            <a:ext cx="247647" cy="2149482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E1C4FF0-16B7-7643-EAA8-0BDB527F4B17}"/>
              </a:ext>
            </a:extLst>
          </p:cNvPr>
          <p:cNvSpPr/>
          <p:nvPr/>
        </p:nvSpPr>
        <p:spPr>
          <a:xfrm>
            <a:off x="4324350" y="1714496"/>
            <a:ext cx="247647" cy="5143504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B1FCD4-A431-D412-CB34-94D50391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 &amp; Player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CF540-E34B-1FB1-FDF2-18A60399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78F9FA-57FB-CB01-AFB6-E170FC0C33F3}"/>
              </a:ext>
            </a:extLst>
          </p:cNvPr>
          <p:cNvSpPr/>
          <p:nvPr/>
        </p:nvSpPr>
        <p:spPr>
          <a:xfrm>
            <a:off x="29527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Spawner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B6200-6E8D-F73F-9244-B60E90FDB4C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90625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85356F-3F06-D88B-B885-3D5403C41F6B}"/>
              </a:ext>
            </a:extLst>
          </p:cNvPr>
          <p:cNvSpPr/>
          <p:nvPr/>
        </p:nvSpPr>
        <p:spPr>
          <a:xfrm>
            <a:off x="6791325" y="953904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Detector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14CBA74-9106-7ACD-AB43-0DF59DAB1F0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686675" y="1334904"/>
            <a:ext cx="0" cy="571359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1B3C3D-06EB-426B-3F30-A7B1AB510111}"/>
              </a:ext>
            </a:extLst>
          </p:cNvPr>
          <p:cNvSpPr/>
          <p:nvPr/>
        </p:nvSpPr>
        <p:spPr>
          <a:xfrm>
            <a:off x="10039350" y="953904"/>
            <a:ext cx="1790700" cy="381000"/>
          </a:xfrm>
          <a:prstGeom prst="rect">
            <a:avLst/>
          </a:prstGeom>
          <a:solidFill>
            <a:srgbClr val="DEA7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EBCB4F-580D-0B88-2F6F-17230B6DA05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934700" y="1334904"/>
            <a:ext cx="0" cy="5837421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247FD8-28F8-D969-120A-BE182E272972}"/>
              </a:ext>
            </a:extLst>
          </p:cNvPr>
          <p:cNvCxnSpPr>
            <a:cxnSpLocks/>
          </p:cNvCxnSpPr>
          <p:nvPr/>
        </p:nvCxnSpPr>
        <p:spPr>
          <a:xfrm>
            <a:off x="1190625" y="1714500"/>
            <a:ext cx="313372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819C26-43F4-E49A-CE9D-DB43DA5A3E6B}"/>
              </a:ext>
            </a:extLst>
          </p:cNvPr>
          <p:cNvSpPr txBox="1"/>
          <p:nvPr/>
        </p:nvSpPr>
        <p:spPr>
          <a:xfrm>
            <a:off x="1190624" y="1419225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[ Enemy</a:t>
            </a:r>
            <a:r>
              <a:rPr lang="ko-KR" altLang="en-US" sz="1200" dirty="0">
                <a:solidFill>
                  <a:schemeClr val="bg1"/>
                </a:solidFill>
              </a:rPr>
              <a:t>가 존재 </a:t>
            </a:r>
            <a:r>
              <a:rPr lang="en-US" altLang="ko-KR" sz="1200" dirty="0">
                <a:solidFill>
                  <a:schemeClr val="bg1"/>
                </a:solidFill>
              </a:rPr>
              <a:t>== false] Respawn()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DC768D-AF3F-56EA-716E-6A9C129BBFA3}"/>
              </a:ext>
            </a:extLst>
          </p:cNvPr>
          <p:cNvSpPr/>
          <p:nvPr/>
        </p:nvSpPr>
        <p:spPr>
          <a:xfrm>
            <a:off x="3543300" y="95249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EnemyBase</a:t>
            </a:r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5F74A36-6CE4-9BE7-B5FE-63C0A353C363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4438650" y="1333496"/>
            <a:ext cx="0" cy="571359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8167474-4859-2B80-C5F2-FE8079FA32A7}"/>
              </a:ext>
            </a:extLst>
          </p:cNvPr>
          <p:cNvCxnSpPr>
            <a:cxnSpLocks/>
          </p:cNvCxnSpPr>
          <p:nvPr/>
        </p:nvCxnSpPr>
        <p:spPr>
          <a:xfrm>
            <a:off x="4438650" y="1714500"/>
            <a:ext cx="312419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A1EB357-8B73-E6A8-FEAB-BA9A55E0BB23}"/>
              </a:ext>
            </a:extLst>
          </p:cNvPr>
          <p:cNvGrpSpPr/>
          <p:nvPr/>
        </p:nvGrpSpPr>
        <p:grpSpPr>
          <a:xfrm>
            <a:off x="4571997" y="1947671"/>
            <a:ext cx="420628" cy="294193"/>
            <a:chOff x="4571997" y="1947671"/>
            <a:chExt cx="420628" cy="294193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BE9DDB8D-1D3A-A634-C3B5-309ACD2C6A4B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2D155460-2F2F-1799-559B-627919BCEE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4AB4B3E-68F5-394D-C3CA-61D1704AF0FF}"/>
              </a:ext>
            </a:extLst>
          </p:cNvPr>
          <p:cNvSpPr txBox="1"/>
          <p:nvPr/>
        </p:nvSpPr>
        <p:spPr>
          <a:xfrm>
            <a:off x="5003677" y="1946456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200" dirty="0">
                <a:solidFill>
                  <a:schemeClr val="bg1"/>
                </a:solidFill>
              </a:rPr>
              <a:t>정찰 </a:t>
            </a:r>
            <a:r>
              <a:rPr lang="en-US" altLang="ko-KR" sz="1200" dirty="0" err="1">
                <a:solidFill>
                  <a:schemeClr val="bg1"/>
                </a:solidFill>
              </a:rPr>
              <a:t>EnemyModeScout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7127BEC-7B37-8465-5E27-B19CF1C359D2}"/>
              </a:ext>
            </a:extLst>
          </p:cNvPr>
          <p:cNvGrpSpPr/>
          <p:nvPr/>
        </p:nvGrpSpPr>
        <p:grpSpPr>
          <a:xfrm>
            <a:off x="4571997" y="4327694"/>
            <a:ext cx="420628" cy="294193"/>
            <a:chOff x="4571997" y="1947671"/>
            <a:chExt cx="420628" cy="294193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D8B7700-7CC3-E796-590A-F3B871F2419A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85BB379A-8135-AC12-B725-DE1E5E0A379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0A6E6A0-581C-4BE5-F8AA-249BAB6C03F3}"/>
              </a:ext>
            </a:extLst>
          </p:cNvPr>
          <p:cNvSpPr txBox="1"/>
          <p:nvPr/>
        </p:nvSpPr>
        <p:spPr>
          <a:xfrm>
            <a:off x="5003677" y="4326479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200" dirty="0">
                <a:solidFill>
                  <a:schemeClr val="bg1"/>
                </a:solidFill>
              </a:rPr>
              <a:t>추적 시작 </a:t>
            </a:r>
            <a:r>
              <a:rPr lang="en-US" altLang="ko-KR" sz="1200" dirty="0" err="1">
                <a:solidFill>
                  <a:schemeClr val="bg1"/>
                </a:solidFill>
              </a:rPr>
              <a:t>EnemyModeChase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19A1E65-5076-E732-D2D9-946A4CD15415}"/>
              </a:ext>
            </a:extLst>
          </p:cNvPr>
          <p:cNvCxnSpPr>
            <a:cxnSpLocks/>
          </p:cNvCxnSpPr>
          <p:nvPr/>
        </p:nvCxnSpPr>
        <p:spPr>
          <a:xfrm>
            <a:off x="4571997" y="5106019"/>
            <a:ext cx="6255265" cy="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42E46FE-84D3-D111-4D7A-FA76A0EBBAD8}"/>
              </a:ext>
            </a:extLst>
          </p:cNvPr>
          <p:cNvSpPr txBox="1"/>
          <p:nvPr/>
        </p:nvSpPr>
        <p:spPr>
          <a:xfrm>
            <a:off x="4562472" y="4789788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[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에게 도달 </a:t>
            </a:r>
            <a:r>
              <a:rPr lang="en-US" altLang="ko-KR" sz="1200" dirty="0">
                <a:solidFill>
                  <a:schemeClr val="bg1"/>
                </a:solidFill>
              </a:rPr>
              <a:t>==True )</a:t>
            </a:r>
            <a:r>
              <a:rPr lang="ko-KR" altLang="en-US" sz="1200" dirty="0">
                <a:solidFill>
                  <a:schemeClr val="bg1"/>
                </a:solidFill>
              </a:rPr>
              <a:t>공격 </a:t>
            </a:r>
            <a:r>
              <a:rPr lang="en-US" altLang="ko-KR" sz="1200" dirty="0" err="1">
                <a:solidFill>
                  <a:schemeClr val="bg1"/>
                </a:solidFill>
              </a:rPr>
              <a:t>EnemyModeAtack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516B450-99BA-91B5-0251-B5D098F0EF33}"/>
              </a:ext>
            </a:extLst>
          </p:cNvPr>
          <p:cNvCxnSpPr>
            <a:cxnSpLocks/>
          </p:cNvCxnSpPr>
          <p:nvPr/>
        </p:nvCxnSpPr>
        <p:spPr>
          <a:xfrm>
            <a:off x="4571997" y="5846728"/>
            <a:ext cx="6255265" cy="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AA378E5-4E25-8D0E-2ACF-039EE4953DDB}"/>
              </a:ext>
            </a:extLst>
          </p:cNvPr>
          <p:cNvSpPr txBox="1"/>
          <p:nvPr/>
        </p:nvSpPr>
        <p:spPr>
          <a:xfrm>
            <a:off x="7562846" y="5530497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의 공격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93756D0-0D96-D213-9127-347238841008}"/>
              </a:ext>
            </a:extLst>
          </p:cNvPr>
          <p:cNvGrpSpPr/>
          <p:nvPr/>
        </p:nvGrpSpPr>
        <p:grpSpPr>
          <a:xfrm>
            <a:off x="4571997" y="6028235"/>
            <a:ext cx="420628" cy="294193"/>
            <a:chOff x="4571997" y="1947671"/>
            <a:chExt cx="420628" cy="294193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170756A9-9560-2F01-81F5-C2786FFD8B39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0230F3A1-DF80-F6AC-B08E-69079F368A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D822E217-26D8-74EC-9CF8-21D490B19D9D}"/>
              </a:ext>
            </a:extLst>
          </p:cNvPr>
          <p:cNvSpPr txBox="1"/>
          <p:nvPr/>
        </p:nvSpPr>
        <p:spPr>
          <a:xfrm>
            <a:off x="5003677" y="6027020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 err="1">
                <a:solidFill>
                  <a:schemeClr val="bg1"/>
                </a:solidFill>
              </a:rPr>
              <a:t>EnemyModeGetHit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61560FF-8C22-9A56-FAAD-DA1B078A0A9A}"/>
              </a:ext>
            </a:extLst>
          </p:cNvPr>
          <p:cNvSpPr/>
          <p:nvPr/>
        </p:nvSpPr>
        <p:spPr>
          <a:xfrm>
            <a:off x="3588273" y="5312445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079CA55-A246-CCA8-29A7-409026EE0925}"/>
              </a:ext>
            </a:extLst>
          </p:cNvPr>
          <p:cNvSpPr/>
          <p:nvPr/>
        </p:nvSpPr>
        <p:spPr>
          <a:xfrm>
            <a:off x="3588273" y="5303073"/>
            <a:ext cx="7813152" cy="12804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E631C90-95E8-E9B4-F9DC-3E55D07C03AD}"/>
              </a:ext>
            </a:extLst>
          </p:cNvPr>
          <p:cNvSpPr/>
          <p:nvPr/>
        </p:nvSpPr>
        <p:spPr>
          <a:xfrm>
            <a:off x="3465955" y="3873493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Loop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A5B1CD9-7D7D-16D3-2006-67DD9421E16C}"/>
              </a:ext>
            </a:extLst>
          </p:cNvPr>
          <p:cNvSpPr/>
          <p:nvPr/>
        </p:nvSpPr>
        <p:spPr>
          <a:xfrm>
            <a:off x="3448052" y="3863978"/>
            <a:ext cx="8067672" cy="288684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2960CB-6F2B-9A02-F9B8-72707B2381F9}"/>
              </a:ext>
            </a:extLst>
          </p:cNvPr>
          <p:cNvSpPr txBox="1"/>
          <p:nvPr/>
        </p:nvSpPr>
        <p:spPr>
          <a:xfrm>
            <a:off x="4712983" y="5333444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Player</a:t>
            </a:r>
            <a:r>
              <a:rPr lang="ko-KR" altLang="en-US" sz="1200" dirty="0">
                <a:solidFill>
                  <a:schemeClr val="bg1"/>
                </a:solidFill>
              </a:rPr>
              <a:t>에게 </a:t>
            </a:r>
            <a:r>
              <a:rPr lang="ko-KR" altLang="en-US" sz="1200" dirty="0" err="1">
                <a:solidFill>
                  <a:schemeClr val="bg1"/>
                </a:solidFill>
              </a:rPr>
              <a:t>피격당함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4FAFCF4-79D5-014C-44F3-D567D7BA8080}"/>
              </a:ext>
            </a:extLst>
          </p:cNvPr>
          <p:cNvSpPr/>
          <p:nvPr/>
        </p:nvSpPr>
        <p:spPr>
          <a:xfrm>
            <a:off x="3161737" y="1796980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Loop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59BB0FA-CDF6-A35F-997F-B63CF460A31D}"/>
              </a:ext>
            </a:extLst>
          </p:cNvPr>
          <p:cNvSpPr/>
          <p:nvPr/>
        </p:nvSpPr>
        <p:spPr>
          <a:xfrm>
            <a:off x="3152775" y="1787465"/>
            <a:ext cx="8610599" cy="52610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2ACA5A5-FC7D-5525-5736-0A9308671461}"/>
              </a:ext>
            </a:extLst>
          </p:cNvPr>
          <p:cNvGrpSpPr/>
          <p:nvPr/>
        </p:nvGrpSpPr>
        <p:grpSpPr>
          <a:xfrm>
            <a:off x="4571997" y="2347498"/>
            <a:ext cx="420628" cy="294193"/>
            <a:chOff x="4571997" y="1947671"/>
            <a:chExt cx="420628" cy="294193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BFA4D498-7948-2B6F-89E3-115DEF8BC644}"/>
                </a:ext>
              </a:extLst>
            </p:cNvPr>
            <p:cNvCxnSpPr/>
            <p:nvPr/>
          </p:nvCxnSpPr>
          <p:spPr>
            <a:xfrm>
              <a:off x="4571997" y="1947672"/>
              <a:ext cx="420627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A39A935A-A7D2-EFCE-5477-2A1598241F5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050" y="1947671"/>
              <a:ext cx="409575" cy="294193"/>
            </a:xfrm>
            <a:prstGeom prst="bentConnector3">
              <a:avLst>
                <a:gd name="adj1" fmla="val 348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F6301E4-271E-26BA-9333-51A4B455043B}"/>
              </a:ext>
            </a:extLst>
          </p:cNvPr>
          <p:cNvSpPr txBox="1"/>
          <p:nvPr/>
        </p:nvSpPr>
        <p:spPr>
          <a:xfrm>
            <a:off x="5003677" y="2346283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ko-KR" altLang="en-US" sz="1200" dirty="0">
                <a:solidFill>
                  <a:schemeClr val="bg1"/>
                </a:solidFill>
              </a:rPr>
              <a:t>대기 </a:t>
            </a:r>
            <a:r>
              <a:rPr lang="en-US" altLang="ko-KR" sz="1200" dirty="0" err="1">
                <a:solidFill>
                  <a:schemeClr val="bg1"/>
                </a:solidFill>
              </a:rPr>
              <a:t>EnemyModeIdle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E1C59C3-F3B2-334B-89D0-6225B8FB45DA}"/>
              </a:ext>
            </a:extLst>
          </p:cNvPr>
          <p:cNvSpPr txBox="1"/>
          <p:nvPr/>
        </p:nvSpPr>
        <p:spPr>
          <a:xfrm>
            <a:off x="4546085" y="3902631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Detector</a:t>
            </a:r>
            <a:r>
              <a:rPr lang="ko-KR" altLang="en-US" sz="1200" dirty="0">
                <a:solidFill>
                  <a:schemeClr val="bg1"/>
                </a:solidFill>
              </a:rPr>
              <a:t>가 </a:t>
            </a:r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 발견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303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F0DC3CC2-19D2-483D-698F-2D5956AF9F6B}"/>
              </a:ext>
            </a:extLst>
          </p:cNvPr>
          <p:cNvSpPr/>
          <p:nvPr/>
        </p:nvSpPr>
        <p:spPr>
          <a:xfrm>
            <a:off x="7562851" y="4128678"/>
            <a:ext cx="247647" cy="408808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6C53CDB-B432-BEC8-0DFD-0ED09F0E3F65}"/>
              </a:ext>
            </a:extLst>
          </p:cNvPr>
          <p:cNvSpPr/>
          <p:nvPr/>
        </p:nvSpPr>
        <p:spPr>
          <a:xfrm>
            <a:off x="4324350" y="4936305"/>
            <a:ext cx="247647" cy="1446901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AA6DFD0-CF62-9354-7F5F-4970E438D520}"/>
              </a:ext>
            </a:extLst>
          </p:cNvPr>
          <p:cNvSpPr/>
          <p:nvPr/>
        </p:nvSpPr>
        <p:spPr>
          <a:xfrm>
            <a:off x="7562851" y="4912232"/>
            <a:ext cx="247647" cy="1470974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4DEA4D-A043-F2F4-C72E-02FA83B8F83B}"/>
              </a:ext>
            </a:extLst>
          </p:cNvPr>
          <p:cNvSpPr/>
          <p:nvPr/>
        </p:nvSpPr>
        <p:spPr>
          <a:xfrm>
            <a:off x="7562851" y="3087913"/>
            <a:ext cx="247647" cy="543088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464479-BF3C-2A28-1FF3-A6C3B5DE2837}"/>
              </a:ext>
            </a:extLst>
          </p:cNvPr>
          <p:cNvSpPr/>
          <p:nvPr/>
        </p:nvSpPr>
        <p:spPr>
          <a:xfrm>
            <a:off x="4324350" y="2128983"/>
            <a:ext cx="247647" cy="2408862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BE8A9C-9B0B-F130-1521-D200AB0014A1}"/>
              </a:ext>
            </a:extLst>
          </p:cNvPr>
          <p:cNvSpPr/>
          <p:nvPr/>
        </p:nvSpPr>
        <p:spPr>
          <a:xfrm>
            <a:off x="4324350" y="-36729"/>
            <a:ext cx="247647" cy="1485228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4981FD-4CC6-DE09-9C1F-EA42E329A75B}"/>
              </a:ext>
            </a:extLst>
          </p:cNvPr>
          <p:cNvSpPr/>
          <p:nvPr/>
        </p:nvSpPr>
        <p:spPr>
          <a:xfrm>
            <a:off x="1085848" y="0"/>
            <a:ext cx="247647" cy="6315075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CF540-E34B-1FB1-FDF2-18A60399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B6200-6E8D-F73F-9244-B60E90FDB4C2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190625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30019DD-CFF9-F58E-D93D-F1F84D8269DC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4438650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14CBA74-9106-7ACD-AB43-0DF59DAB1F0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686675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EBCB4F-580D-0B88-2F6F-17230B6DA055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0934700" y="0"/>
            <a:ext cx="0" cy="6383206"/>
          </a:xfrm>
          <a:prstGeom prst="line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49D267-F364-7E14-13AD-0EDF2C739ACE}"/>
              </a:ext>
            </a:extLst>
          </p:cNvPr>
          <p:cNvSpPr/>
          <p:nvPr/>
        </p:nvSpPr>
        <p:spPr>
          <a:xfrm>
            <a:off x="295275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4EAFB3-2F9D-FDD2-6252-E29C2956D3E5}"/>
              </a:ext>
            </a:extLst>
          </p:cNvPr>
          <p:cNvSpPr/>
          <p:nvPr/>
        </p:nvSpPr>
        <p:spPr>
          <a:xfrm>
            <a:off x="6791325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Detector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340E8-AFB8-199C-369D-89B6CCD2FAD4}"/>
              </a:ext>
            </a:extLst>
          </p:cNvPr>
          <p:cNvSpPr/>
          <p:nvPr/>
        </p:nvSpPr>
        <p:spPr>
          <a:xfrm>
            <a:off x="10039350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FC25E3-BEA6-D814-A887-4BC5D984FB74}"/>
              </a:ext>
            </a:extLst>
          </p:cNvPr>
          <p:cNvSpPr txBox="1"/>
          <p:nvPr/>
        </p:nvSpPr>
        <p:spPr>
          <a:xfrm>
            <a:off x="4688943" y="3836188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Detector</a:t>
            </a:r>
            <a:r>
              <a:rPr lang="ko-KR" altLang="en-US" sz="1200" dirty="0">
                <a:solidFill>
                  <a:schemeClr val="bg1"/>
                </a:solidFill>
              </a:rPr>
              <a:t>가 </a:t>
            </a:r>
            <a:r>
              <a:rPr lang="en-US" altLang="ko-KR" sz="1200" dirty="0">
                <a:solidFill>
                  <a:schemeClr val="bg1"/>
                </a:solidFill>
              </a:rPr>
              <a:t>Player</a:t>
            </a:r>
            <a:r>
              <a:rPr lang="ko-KR" altLang="en-US" sz="1200" dirty="0">
                <a:solidFill>
                  <a:schemeClr val="bg1"/>
                </a:solidFill>
              </a:rPr>
              <a:t> 발견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FD5F125-8C23-48C9-EA5E-6DD386300B69}"/>
              </a:ext>
            </a:extLst>
          </p:cNvPr>
          <p:cNvCxnSpPr/>
          <p:nvPr/>
        </p:nvCxnSpPr>
        <p:spPr>
          <a:xfrm flipH="1">
            <a:off x="1190625" y="1419225"/>
            <a:ext cx="3248025" cy="0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02A3020-FFF1-E27D-6626-B1C77E56840B}"/>
              </a:ext>
            </a:extLst>
          </p:cNvPr>
          <p:cNvSpPr/>
          <p:nvPr/>
        </p:nvSpPr>
        <p:spPr>
          <a:xfrm>
            <a:off x="3740673" y="1904072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3D4DD3-5EF8-2071-14F8-00C9F6E31CEA}"/>
              </a:ext>
            </a:extLst>
          </p:cNvPr>
          <p:cNvSpPr/>
          <p:nvPr/>
        </p:nvSpPr>
        <p:spPr>
          <a:xfrm>
            <a:off x="3740673" y="-1001336"/>
            <a:ext cx="7813152" cy="318164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CB32BD-1F65-462F-FBEF-7F41908BD603}"/>
              </a:ext>
            </a:extLst>
          </p:cNvPr>
          <p:cNvSpPr/>
          <p:nvPr/>
        </p:nvSpPr>
        <p:spPr>
          <a:xfrm>
            <a:off x="3618355" y="3842186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Loop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F198C5-4A78-EC56-BED9-B49F0CE273E5}"/>
              </a:ext>
            </a:extLst>
          </p:cNvPr>
          <p:cNvSpPr/>
          <p:nvPr/>
        </p:nvSpPr>
        <p:spPr>
          <a:xfrm>
            <a:off x="3600452" y="-2253114"/>
            <a:ext cx="8067672" cy="63742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370EE9-5AA8-8374-8441-EA651D609628}"/>
              </a:ext>
            </a:extLst>
          </p:cNvPr>
          <p:cNvSpPr txBox="1"/>
          <p:nvPr/>
        </p:nvSpPr>
        <p:spPr>
          <a:xfrm>
            <a:off x="4865383" y="1890211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Player</a:t>
            </a:r>
            <a:r>
              <a:rPr lang="ko-KR" altLang="en-US" sz="1200" dirty="0">
                <a:solidFill>
                  <a:schemeClr val="bg1"/>
                </a:solidFill>
              </a:rPr>
              <a:t>에게 </a:t>
            </a:r>
            <a:r>
              <a:rPr lang="ko-KR" altLang="en-US" sz="1200" dirty="0" err="1">
                <a:solidFill>
                  <a:schemeClr val="bg1"/>
                </a:solidFill>
              </a:rPr>
              <a:t>피격당함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343705-C759-EA39-4FA8-C4C856471AE4}"/>
              </a:ext>
            </a:extLst>
          </p:cNvPr>
          <p:cNvSpPr/>
          <p:nvPr/>
        </p:nvSpPr>
        <p:spPr>
          <a:xfrm>
            <a:off x="3543300" y="6002206"/>
            <a:ext cx="1790700" cy="381000"/>
          </a:xfrm>
          <a:prstGeom prst="rect">
            <a:avLst/>
          </a:prstGeom>
          <a:solidFill>
            <a:srgbClr val="DEA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EnemyBase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E32D6F3-326A-8E1B-0AC1-4648889BF72D}"/>
              </a:ext>
            </a:extLst>
          </p:cNvPr>
          <p:cNvSpPr/>
          <p:nvPr/>
        </p:nvSpPr>
        <p:spPr>
          <a:xfrm>
            <a:off x="4083573" y="566129"/>
            <a:ext cx="7298802" cy="119137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81EC28-140E-30C1-EAD8-99689BCCC756}"/>
              </a:ext>
            </a:extLst>
          </p:cNvPr>
          <p:cNvSpPr/>
          <p:nvPr/>
        </p:nvSpPr>
        <p:spPr>
          <a:xfrm>
            <a:off x="4083573" y="563441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Break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6E9941-B9CB-7BDA-4D9E-1BE554F4DF0E}"/>
              </a:ext>
            </a:extLst>
          </p:cNvPr>
          <p:cNvSpPr txBox="1"/>
          <p:nvPr/>
        </p:nvSpPr>
        <p:spPr>
          <a:xfrm>
            <a:off x="5208284" y="589486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Enemy HP &lt; 1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26A63EC-C5BA-BB72-8C9F-1A72DE5BF171}"/>
              </a:ext>
            </a:extLst>
          </p:cNvPr>
          <p:cNvSpPr/>
          <p:nvPr/>
        </p:nvSpPr>
        <p:spPr>
          <a:xfrm>
            <a:off x="4083573" y="2407906"/>
            <a:ext cx="7298802" cy="122309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4A57AA-7088-899F-2D1D-6C8E637679C4}"/>
              </a:ext>
            </a:extLst>
          </p:cNvPr>
          <p:cNvSpPr/>
          <p:nvPr/>
        </p:nvSpPr>
        <p:spPr>
          <a:xfrm>
            <a:off x="4083573" y="2405218"/>
            <a:ext cx="1124711" cy="276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Break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5B806E-0DFD-CB9A-E879-C710BD5E6FBF}"/>
              </a:ext>
            </a:extLst>
          </p:cNvPr>
          <p:cNvSpPr txBox="1"/>
          <p:nvPr/>
        </p:nvSpPr>
        <p:spPr>
          <a:xfrm>
            <a:off x="5208284" y="2431263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 Player </a:t>
            </a:r>
            <a:r>
              <a:rPr lang="ko-KR" altLang="en-US" sz="1200" dirty="0">
                <a:solidFill>
                  <a:schemeClr val="bg1"/>
                </a:solidFill>
              </a:rPr>
              <a:t>놓침 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C52561-4C85-4718-5CE4-E12B4354A946}"/>
              </a:ext>
            </a:extLst>
          </p:cNvPr>
          <p:cNvSpPr txBox="1"/>
          <p:nvPr/>
        </p:nvSpPr>
        <p:spPr>
          <a:xfrm>
            <a:off x="1240367" y="1174535"/>
            <a:ext cx="1881182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I </a:t>
            </a:r>
            <a:r>
              <a:rPr lang="en-US" altLang="ko-KR" sz="1200" dirty="0" err="1">
                <a:solidFill>
                  <a:schemeClr val="bg1"/>
                </a:solidFill>
              </a:rPr>
              <a:t>AmDied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D9A17E-A0CD-512E-8455-87A57A26D05B}"/>
              </a:ext>
            </a:extLst>
          </p:cNvPr>
          <p:cNvSpPr/>
          <p:nvPr/>
        </p:nvSpPr>
        <p:spPr>
          <a:xfrm>
            <a:off x="3152775" y="-2391339"/>
            <a:ext cx="8610599" cy="69291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C6B13D-034F-A3D8-C904-38E36909373E}"/>
              </a:ext>
            </a:extLst>
          </p:cNvPr>
          <p:cNvSpPr txBox="1"/>
          <p:nvPr/>
        </p:nvSpPr>
        <p:spPr>
          <a:xfrm>
            <a:off x="4526756" y="2805648"/>
            <a:ext cx="1881182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EnemyModeReturn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F911BB-B726-12FA-157B-48D554D5A8DC}"/>
              </a:ext>
            </a:extLst>
          </p:cNvPr>
          <p:cNvCxnSpPr>
            <a:cxnSpLocks/>
          </p:cNvCxnSpPr>
          <p:nvPr/>
        </p:nvCxnSpPr>
        <p:spPr>
          <a:xfrm>
            <a:off x="4581519" y="3100919"/>
            <a:ext cx="298133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62A7A71-E09A-1A3E-6B8F-4113170C4528}"/>
              </a:ext>
            </a:extLst>
          </p:cNvPr>
          <p:cNvSpPr txBox="1"/>
          <p:nvPr/>
        </p:nvSpPr>
        <p:spPr>
          <a:xfrm>
            <a:off x="1295403" y="4648603"/>
            <a:ext cx="3248021" cy="29527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[ Enemy</a:t>
            </a:r>
            <a:r>
              <a:rPr lang="ko-KR" altLang="en-US" sz="1200" dirty="0">
                <a:solidFill>
                  <a:schemeClr val="bg1"/>
                </a:solidFill>
              </a:rPr>
              <a:t>가 존재 </a:t>
            </a:r>
            <a:r>
              <a:rPr lang="en-US" altLang="ko-KR" sz="1200" dirty="0">
                <a:solidFill>
                  <a:schemeClr val="bg1"/>
                </a:solidFill>
              </a:rPr>
              <a:t>== false] Respawn()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D74D57E-ED52-A2F9-AAB2-E3B6AD21D9C7}"/>
              </a:ext>
            </a:extLst>
          </p:cNvPr>
          <p:cNvCxnSpPr>
            <a:cxnSpLocks/>
          </p:cNvCxnSpPr>
          <p:nvPr/>
        </p:nvCxnSpPr>
        <p:spPr>
          <a:xfrm>
            <a:off x="1169303" y="4943874"/>
            <a:ext cx="313372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BD54005-F1D0-2032-C0D6-C3C6A8AAE6F4}"/>
              </a:ext>
            </a:extLst>
          </p:cNvPr>
          <p:cNvCxnSpPr>
            <a:cxnSpLocks/>
          </p:cNvCxnSpPr>
          <p:nvPr/>
        </p:nvCxnSpPr>
        <p:spPr>
          <a:xfrm>
            <a:off x="4438650" y="4943874"/>
            <a:ext cx="313372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9884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442C7-41B7-8E94-CE92-E0F6D81E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953924-5913-3C71-2647-AF8EE168B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m.blog.naver.com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icbanq</a:t>
            </a:r>
            <a:r>
              <a:rPr lang="en-US" altLang="ko-KR" dirty="0">
                <a:hlinkClick r:id="rId2"/>
              </a:rPr>
              <a:t>/221781238065</a:t>
            </a:r>
            <a:endParaRPr lang="en-US" altLang="ko-KR" dirty="0"/>
          </a:p>
          <a:p>
            <a:r>
              <a:rPr lang="en-US" altLang="ko-KR" dirty="0"/>
              <a:t>https://steady-</a:t>
            </a:r>
            <a:r>
              <a:rPr lang="en-US" altLang="ko-KR" dirty="0" err="1"/>
              <a:t>hello.tistory.com</a:t>
            </a:r>
            <a:r>
              <a:rPr lang="en-US" altLang="ko-KR" dirty="0"/>
              <a:t>/132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5D886-EC7F-2311-3D09-791AC14F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D62E97-FAD8-BFEE-0364-584F6726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990600"/>
            <a:ext cx="5029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96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B5292-27E9-739E-24E9-68EC006F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프로그래밍 기술 소개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C83E03-0417-291E-B120-48037F59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A80DD7-3AED-2EDF-37EA-924AA1C4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싱글톤으로</a:t>
            </a:r>
            <a:r>
              <a:rPr lang="ko-KR" altLang="en-US" dirty="0"/>
              <a:t> 뭐 어쩌고저쩌고</a:t>
            </a:r>
            <a:endParaRPr lang="en-US" altLang="ko-KR" dirty="0"/>
          </a:p>
          <a:p>
            <a:r>
              <a:rPr lang="ko-KR" altLang="en-US" dirty="0" err="1"/>
              <a:t>맵을</a:t>
            </a:r>
            <a:r>
              <a:rPr lang="ko-KR" altLang="en-US" dirty="0"/>
              <a:t> 매니저를 따로 만들어서 어쩌고 저쩌고</a:t>
            </a:r>
          </a:p>
        </p:txBody>
      </p:sp>
    </p:spTree>
    <p:extLst>
      <p:ext uri="{BB962C8B-B14F-4D97-AF65-F5344CB8AC3E}">
        <p14:creationId xmlns:p14="http://schemas.microsoft.com/office/powerpoint/2010/main" val="406441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C3BD0-992C-F8F1-33FD-C34A7C6B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잘된점</a:t>
            </a:r>
            <a:r>
              <a:rPr lang="en-US" altLang="ko-KR" dirty="0"/>
              <a:t>, </a:t>
            </a:r>
            <a:r>
              <a:rPr lang="ko-KR" altLang="en-US" dirty="0" err="1"/>
              <a:t>아쉬운점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87CFAA-D893-13EC-D045-1AA30B231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808A25-B43B-C171-3943-C0EBE6CD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267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FA87-A22C-4763-892E-AA9E127F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Player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F9D52C-E42E-BDD0-BE02-A74792EE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45" y="1014553"/>
            <a:ext cx="6911310" cy="544916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27547A-9492-EC00-E742-57733ABB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16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83E3A-FEB1-48F1-BFE1-17BB0DE3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5AB35-BDC9-4D32-AFC9-3EA341BF7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181100"/>
            <a:ext cx="11525249" cy="520459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개요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플레이영상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시스템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UML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프로그래밍 기술 소개 </a:t>
            </a:r>
            <a:r>
              <a:rPr lang="en-US" altLang="ko-KR" dirty="0"/>
              <a:t>: </a:t>
            </a:r>
            <a:r>
              <a:rPr lang="ko-KR" altLang="en-US" dirty="0"/>
              <a:t>기술들을 나열하는 형태로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개발과정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6B1708-0D8D-4354-9CE8-1F862BC2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52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FA87-A22C-4763-892E-AA9E127F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Enemy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D462FE-88D4-6677-5EAC-9E54E0601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6"/>
          <a:stretch/>
        </p:blipFill>
        <p:spPr>
          <a:xfrm>
            <a:off x="2616995" y="1174459"/>
            <a:ext cx="6958011" cy="520405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9B93A2-7879-5A4B-C021-34B2FCE2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905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A5A14-65E5-680A-EF45-0EF7E16E2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제작과정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1FCDA45-882A-E735-193F-5A369BDD3C99}"/>
              </a:ext>
            </a:extLst>
          </p:cNvPr>
          <p:cNvGrpSpPr/>
          <p:nvPr/>
        </p:nvGrpSpPr>
        <p:grpSpPr>
          <a:xfrm>
            <a:off x="5383440" y="1905000"/>
            <a:ext cx="6524625" cy="4260056"/>
            <a:chOff x="3895725" y="609600"/>
            <a:chExt cx="6524625" cy="426005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6B82190-6863-9EC1-5CCB-78AD1FA47A6E}"/>
                </a:ext>
              </a:extLst>
            </p:cNvPr>
            <p:cNvGrpSpPr/>
            <p:nvPr/>
          </p:nvGrpSpPr>
          <p:grpSpPr>
            <a:xfrm>
              <a:off x="3895725" y="609600"/>
              <a:ext cx="6524625" cy="4260056"/>
              <a:chOff x="3895725" y="609600"/>
              <a:chExt cx="6524625" cy="4260056"/>
            </a:xfrm>
          </p:grpSpPr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47EBF522-5999-E881-34E9-31030479791C}"/>
                  </a:ext>
                </a:extLst>
              </p:cNvPr>
              <p:cNvSpPr/>
              <p:nvPr/>
            </p:nvSpPr>
            <p:spPr>
              <a:xfrm>
                <a:off x="3895725" y="609600"/>
                <a:ext cx="6524625" cy="4260056"/>
              </a:xfrm>
              <a:prstGeom prst="parallelogram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65BDE6D-00DE-F0CE-3C54-BAC0ADAB1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23" b="92464" l="10000" r="90000">
                            <a14:foregroundMark x1="18008" y1="92464" x2="18164" y2="89493"/>
                            <a14:foregroundMark x1="48672" y1="8623" x2="48672" y2="8623"/>
                          </a14:backgroundRemoval>
                        </a14:imgEffect>
                      </a14:imgLayer>
                    </a14:imgProps>
                  </a:ext>
                </a:extLst>
              </a:blip>
              <a:srcRect l="16319" r="21274"/>
              <a:stretch/>
            </p:blipFill>
            <p:spPr>
              <a:xfrm>
                <a:off x="5171549" y="1198959"/>
                <a:ext cx="3567204" cy="3081338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EFF2E1-DB4B-E041-107C-F735CC9EF8BF}"/>
                </a:ext>
              </a:extLst>
            </p:cNvPr>
            <p:cNvSpPr txBox="1"/>
            <p:nvPr/>
          </p:nvSpPr>
          <p:spPr>
            <a:xfrm>
              <a:off x="6466162" y="4164568"/>
              <a:ext cx="10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PalaDog</a:t>
              </a:r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46FFEC-9CF8-D96C-7612-28EA7702E6DF}"/>
              </a:ext>
            </a:extLst>
          </p:cNvPr>
          <p:cNvGrpSpPr/>
          <p:nvPr/>
        </p:nvGrpSpPr>
        <p:grpSpPr>
          <a:xfrm>
            <a:off x="163740" y="1905000"/>
            <a:ext cx="6524625" cy="4260056"/>
            <a:chOff x="-1323975" y="609600"/>
            <a:chExt cx="6524625" cy="426005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E4D7ABA-C7A3-9ABD-FC8A-F1AC3AE23EC0}"/>
                </a:ext>
              </a:extLst>
            </p:cNvPr>
            <p:cNvGrpSpPr/>
            <p:nvPr/>
          </p:nvGrpSpPr>
          <p:grpSpPr>
            <a:xfrm>
              <a:off x="-1323975" y="609600"/>
              <a:ext cx="6524625" cy="4260056"/>
              <a:chOff x="-1323975" y="609600"/>
              <a:chExt cx="6524625" cy="426005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687F680-6833-0913-1FA9-70D8CD6924C2}"/>
                  </a:ext>
                </a:extLst>
              </p:cNvPr>
              <p:cNvGrpSpPr/>
              <p:nvPr/>
            </p:nvGrpSpPr>
            <p:grpSpPr>
              <a:xfrm>
                <a:off x="-1323975" y="609600"/>
                <a:ext cx="6524625" cy="4260056"/>
                <a:chOff x="-1323975" y="609600"/>
                <a:chExt cx="6524625" cy="4260056"/>
              </a:xfrm>
            </p:grpSpPr>
            <p:sp>
              <p:nvSpPr>
                <p:cNvPr id="18" name="평행 사변형 17">
                  <a:extLst>
                    <a:ext uri="{FF2B5EF4-FFF2-40B4-BE49-F238E27FC236}">
                      <a16:creationId xmlns:a16="http://schemas.microsoft.com/office/drawing/2014/main" id="{4833B72A-873F-1655-E12A-3026C05FF771}"/>
                    </a:ext>
                  </a:extLst>
                </p:cNvPr>
                <p:cNvSpPr/>
                <p:nvPr/>
              </p:nvSpPr>
              <p:spPr>
                <a:xfrm>
                  <a:off x="-1323975" y="609600"/>
                  <a:ext cx="6524625" cy="4260056"/>
                </a:xfrm>
                <a:prstGeom prst="parallelogram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" name="Picture 4" descr="젤다의 전설 꿈꾸는 섬 리메이크 출시일 공개 및 패키지 이미지 : 네이버 블로그">
                  <a:extLst>
                    <a:ext uri="{FF2B5EF4-FFF2-40B4-BE49-F238E27FC236}">
                      <a16:creationId xmlns:a16="http://schemas.microsoft.com/office/drawing/2014/main" id="{00FA0847-7CC5-0565-DA5A-4304E28E60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8750" b="93500" l="8875" r="91875">
                              <a14:foregroundMark x1="29500" y1="10000" x2="35500" y2="8750"/>
                              <a14:foregroundMark x1="10500" y1="55125" x2="8875" y2="64625"/>
                              <a14:foregroundMark x1="8875" y1="64625" x2="10375" y2="75500"/>
                              <a14:foregroundMark x1="10375" y1="75500" x2="10500" y2="75875"/>
                              <a14:foregroundMark x1="91875" y1="76500" x2="91250" y2="76875"/>
                              <a14:foregroundMark x1="30125" y1="88750" x2="33500" y2="75375"/>
                              <a14:foregroundMark x1="30750" y1="93125" x2="26125" y2="93500"/>
                              <a14:foregroundMark x1="29625" y1="33500" x2="30875" y2="28875"/>
                              <a14:foregroundMark x1="39250" y1="27250" x2="39125" y2="36250"/>
                              <a14:foregroundMark x1="43375" y1="32000" x2="48750" y2="21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8778" y="1282303"/>
                  <a:ext cx="2914650" cy="29146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왼쪽 중괄호 15">
                <a:extLst>
                  <a:ext uri="{FF2B5EF4-FFF2-40B4-BE49-F238E27FC236}">
                    <a16:creationId xmlns:a16="http://schemas.microsoft.com/office/drawing/2014/main" id="{26140A02-9CCF-390A-ED37-F2452AFE7BA2}"/>
                  </a:ext>
                </a:extLst>
              </p:cNvPr>
              <p:cNvSpPr/>
              <p:nvPr/>
            </p:nvSpPr>
            <p:spPr>
              <a:xfrm rot="13473075">
                <a:off x="1267819" y="1240904"/>
                <a:ext cx="194606" cy="763191"/>
              </a:xfrm>
              <a:prstGeom prst="leftBrace">
                <a:avLst>
                  <a:gd name="adj1" fmla="val 54139"/>
                  <a:gd name="adj2" fmla="val 50000"/>
                </a:avLst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63B733-0715-7A0E-CD6E-CE514F735CB4}"/>
                  </a:ext>
                </a:extLst>
              </p:cNvPr>
              <p:cNvSpPr txBox="1"/>
              <p:nvPr/>
            </p:nvSpPr>
            <p:spPr>
              <a:xfrm rot="18900000">
                <a:off x="585226" y="1025408"/>
                <a:ext cx="10408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I’M NOT</a:t>
                </a:r>
                <a:b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altLang="ko-KR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ZELDA!</a:t>
                </a:r>
                <a:endParaRPr lang="ko-KR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0C4989-B072-E0DA-9FBC-E5B1CEBE0EC1}"/>
                </a:ext>
              </a:extLst>
            </p:cNvPr>
            <p:cNvSpPr txBox="1"/>
            <p:nvPr/>
          </p:nvSpPr>
          <p:spPr>
            <a:xfrm>
              <a:off x="1702170" y="4164568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Link</a:t>
              </a:r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46A376-C16C-531F-C8D3-16544528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8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E5B04-8F2F-218E-A641-2EA80218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A64F168-B74D-96E0-7109-2FB4D11D9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00" y="1210447"/>
            <a:ext cx="3889574" cy="51752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F24A4-5737-89DC-4663-50F9A6C6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8D153E-2A2C-F9CC-3D45-5894EB01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717" y="0"/>
            <a:ext cx="473630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CCD99D-4C28-013A-D48D-A732350AE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274" y="0"/>
            <a:ext cx="6171499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D8517A-633F-9D37-8880-F1A2E8D4A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176212"/>
            <a:ext cx="65151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7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86930-CB81-2729-8A7B-FFEFB9395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6A1AD-C80D-0071-DD23-38EB9B93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10" descr="젤다의 전설 꿈꾸는 섬 리뷰, 생생한 고전게임의 향수 : 네이버 블로그">
            <a:extLst>
              <a:ext uri="{FF2B5EF4-FFF2-40B4-BE49-F238E27FC236}">
                <a16:creationId xmlns:a16="http://schemas.microsoft.com/office/drawing/2014/main" id="{3712982F-CE27-512E-58CD-7C64BEE9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75" y="2244726"/>
            <a:ext cx="7223050" cy="406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267AC3-7A2D-9ED7-13EE-727BAC8D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28" y="2257551"/>
            <a:ext cx="4379972" cy="405014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750C6-4249-FE3D-E4FC-C841F6F5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067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CFCFA-0A93-EF28-1486-0A6E9300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96150-9436-4B7C-BE01-9FB61B4E2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 descr="E3 2019] '젤다의 전설: 꿈꾸는 섬' 리메이크, 9월 20일 닌텐도 스위치로 출시">
            <a:extLst>
              <a:ext uri="{FF2B5EF4-FFF2-40B4-BE49-F238E27FC236}">
                <a16:creationId xmlns:a16="http://schemas.microsoft.com/office/drawing/2014/main" id="{42E898E5-C19B-82B1-81AF-64780ABBC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r="10979"/>
          <a:stretch/>
        </p:blipFill>
        <p:spPr bwMode="auto">
          <a:xfrm>
            <a:off x="514350" y="1877735"/>
            <a:ext cx="6477000" cy="424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BEF01A-D4B5-6A72-B991-F2D29778C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2" b="10939"/>
          <a:stretch/>
        </p:blipFill>
        <p:spPr bwMode="auto">
          <a:xfrm>
            <a:off x="7048500" y="1690688"/>
            <a:ext cx="5143500" cy="417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0D231-6148-C091-0972-E399C55F1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420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36142-FAB7-9449-4837-474E902C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5F5AB-D98E-A230-A36D-E09BE7317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부탁받아서 그려 본 언더테일 일러스트, 그릴비에서 : 네이버 블로그">
            <a:extLst>
              <a:ext uri="{FF2B5EF4-FFF2-40B4-BE49-F238E27FC236}">
                <a16:creationId xmlns:a16="http://schemas.microsoft.com/office/drawing/2014/main" id="{87544330-6026-9106-603D-A1934519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5312832" cy="398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0C8DA9-DD03-51F6-3213-7132986D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76" y="1690688"/>
            <a:ext cx="7102324" cy="399505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DC64D7-2893-C712-8566-FF98DC97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183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FA87-A22C-4763-892E-AA9E127F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Player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85F2D7-3568-1322-EA14-CA4240311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961"/>
          <a:stretch/>
        </p:blipFill>
        <p:spPr>
          <a:xfrm>
            <a:off x="1067760" y="1186156"/>
            <a:ext cx="10056480" cy="518974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5DA4D2-1A3D-CDD3-8552-12B14A21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7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FA87-A22C-4763-892E-AA9E127F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Player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C4D1E6-B3AA-C178-CE15-2CBD9B669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/>
          <a:stretch/>
        </p:blipFill>
        <p:spPr>
          <a:xfrm>
            <a:off x="293614" y="1182847"/>
            <a:ext cx="11543251" cy="520284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CE02AF-77CA-CFE6-A946-2EE0E451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315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FA87-A22C-4763-892E-AA9E127F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애니메이션 </a:t>
            </a:r>
            <a:r>
              <a:rPr lang="en-US" altLang="ko-KR" dirty="0"/>
              <a:t>- Enemy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A78D31-1A43-F94F-3FA4-FE30BCA9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11" y="1540669"/>
            <a:ext cx="4874378" cy="377666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6EA77-BAC2-4B7B-AAC8-AF5F9595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660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D53F7-FE1B-B415-384E-BDC35341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사용한 리소스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368797F-70B3-A062-5166-0A28D59D3E0A}"/>
              </a:ext>
            </a:extLst>
          </p:cNvPr>
          <p:cNvGrpSpPr/>
          <p:nvPr/>
        </p:nvGrpSpPr>
        <p:grpSpPr>
          <a:xfrm>
            <a:off x="123825" y="1504951"/>
            <a:ext cx="4475729" cy="1981199"/>
            <a:chOff x="236421" y="1163849"/>
            <a:chExt cx="8671158" cy="370580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0B79DA-83A8-BD69-8558-2955FCC68D3C}"/>
                </a:ext>
              </a:extLst>
            </p:cNvPr>
            <p:cNvGrpSpPr/>
            <p:nvPr/>
          </p:nvGrpSpPr>
          <p:grpSpPr>
            <a:xfrm>
              <a:off x="236421" y="1163849"/>
              <a:ext cx="8278929" cy="3705807"/>
              <a:chOff x="0" y="923801"/>
              <a:chExt cx="9144000" cy="409302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6BC7984-215E-90A1-FC23-AD47FDD2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923801"/>
                <a:ext cx="9144000" cy="4093029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0DEAD91-9827-87A2-3C1B-1515FEB49230}"/>
                  </a:ext>
                </a:extLst>
              </p:cNvPr>
              <p:cNvSpPr/>
              <p:nvPr/>
            </p:nvSpPr>
            <p:spPr>
              <a:xfrm>
                <a:off x="6000750" y="1235405"/>
                <a:ext cx="3143250" cy="37814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6D1F512-1A95-464D-EED2-9DDB77D177DC}"/>
                </a:ext>
              </a:extLst>
            </p:cNvPr>
            <p:cNvSpPr/>
            <p:nvPr/>
          </p:nvSpPr>
          <p:spPr>
            <a:xfrm>
              <a:off x="5667983" y="1562100"/>
              <a:ext cx="3239596" cy="1647825"/>
            </a:xfrm>
            <a:prstGeom prst="rect">
              <a:avLst/>
            </a:prstGeom>
            <a:solidFill>
              <a:srgbClr val="2625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E165745-6D85-3662-BF93-34AE7696D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983" y="1981627"/>
              <a:ext cx="1719448" cy="10355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3AA045-0033-DF06-FE75-FC3FF357C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9267" y="2480720"/>
              <a:ext cx="1668312" cy="233947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CBF731-AB05-FFC2-19F7-25C3B6FDA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7983" y="3016752"/>
              <a:ext cx="1570943" cy="1795363"/>
            </a:xfrm>
            <a:prstGeom prst="rect">
              <a:avLst/>
            </a:prstGeom>
          </p:spPr>
        </p:pic>
      </p:grpSp>
      <p:pic>
        <p:nvPicPr>
          <p:cNvPr id="12" name="Picture 2" descr="screenshot">
            <a:extLst>
              <a:ext uri="{FF2B5EF4-FFF2-40B4-BE49-F238E27FC236}">
                <a16:creationId xmlns:a16="http://schemas.microsoft.com/office/drawing/2014/main" id="{C88BD914-3C47-15B2-1909-475913C5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609861"/>
            <a:ext cx="4475729" cy="298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F8338E-6CD0-DB2C-D98D-2AD6A2B0C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8469" y="634492"/>
            <a:ext cx="2093531" cy="20935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26E563-C935-12A1-6493-9641F6A0D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8468" y="2689799"/>
            <a:ext cx="2093531" cy="20935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9B57E4-8132-34C6-5011-560F19E8A3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8469" y="4764469"/>
            <a:ext cx="2093531" cy="20935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8D65FE-23BE-0D45-BB0E-C170FD99A5C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23" b="92464" l="10000" r="90000">
                        <a14:foregroundMark x1="18008" y1="92464" x2="18164" y2="89493"/>
                        <a14:foregroundMark x1="48672" y1="8623" x2="48672" y2="8623"/>
                      </a14:backgroundRemoval>
                    </a14:imgEffect>
                  </a14:imgLayer>
                </a14:imgProps>
              </a:ext>
            </a:extLst>
          </a:blip>
          <a:srcRect l="16319" r="21274"/>
          <a:stretch/>
        </p:blipFill>
        <p:spPr>
          <a:xfrm>
            <a:off x="5921392" y="460019"/>
            <a:ext cx="2044268" cy="17658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A86156-2F50-8B46-CDF7-A1CD77BFA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" b="100000" l="0" r="100000">
                        <a14:foregroundMark x1="44554" y1="6189" x2="49010" y2="15961"/>
                        <a14:backgroundMark x1="6931" y1="44625" x2="5446" y2="71336"/>
                        <a14:backgroundMark x1="96040" y1="50163" x2="99010" y2="635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6333" y="1751435"/>
            <a:ext cx="624314" cy="9488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4ADC32-9395-BA95-4840-1F7B48F298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8003953" y="817568"/>
            <a:ext cx="2093531" cy="197674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1586882-9B81-5CFF-C06C-E1E500BC5D6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240" r="3277"/>
          <a:stretch/>
        </p:blipFill>
        <p:spPr>
          <a:xfrm>
            <a:off x="6808781" y="4671252"/>
            <a:ext cx="3287720" cy="221523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F3EA56B-0698-38B5-CEC6-0218860F49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12715" y="2803747"/>
            <a:ext cx="3287720" cy="184677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A8C05C-16FB-2AAF-E24E-3478DB89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35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30157 -0.002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7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2D44F-52A9-47B4-AFCC-C56FA42C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39A6E7B-C392-5212-ADC9-91ED1B1EF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918724"/>
              </p:ext>
            </p:extLst>
          </p:nvPr>
        </p:nvGraphicFramePr>
        <p:xfrm>
          <a:off x="276136" y="1179460"/>
          <a:ext cx="11544389" cy="5206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1721">
                  <a:extLst>
                    <a:ext uri="{9D8B030D-6E8A-4147-A177-3AD203B41FA5}">
                      <a16:colId xmlns:a16="http://schemas.microsoft.com/office/drawing/2014/main" val="821609067"/>
                    </a:ext>
                  </a:extLst>
                </a:gridCol>
                <a:gridCol w="9502668">
                  <a:extLst>
                    <a:ext uri="{9D8B030D-6E8A-4147-A177-3AD203B41FA5}">
                      <a16:colId xmlns:a16="http://schemas.microsoft.com/office/drawing/2014/main" val="20147698"/>
                    </a:ext>
                  </a:extLst>
                </a:gridCol>
              </a:tblGrid>
              <a:tr h="550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23337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팔라독의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꿈꾸는 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572201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인칭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3D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어드벤쳐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205067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몬스터를 사냥해서 코인을 모아 상점에서 스크롤 구매 후 미로로 이동해서 보물상자를 찾는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858800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사용한 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Unity, 3D Max, Substance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655281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Windows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964582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2023/03/02~2023/04/30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814977"/>
                  </a:ext>
                </a:extLst>
              </a:tr>
              <a:tr h="66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개발목적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유한상태머신을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이용한 적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AI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구현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플레이어 직접 모델링 및 구현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30663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7397CE-376B-01F3-8257-9E08F3D5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BAA91A1-948F-1A6E-AC84-CC83398C287C}"/>
              </a:ext>
            </a:extLst>
          </p:cNvPr>
          <p:cNvCxnSpPr/>
          <p:nvPr/>
        </p:nvCxnSpPr>
        <p:spPr>
          <a:xfrm>
            <a:off x="-238125" y="1179461"/>
            <a:ext cx="127444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513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3E9A30-4AC0-9E05-FE8A-095C9C48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65" y="1230630"/>
            <a:ext cx="616712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C0952-15CD-B0CC-2165-EF2FF534C557}"/>
              </a:ext>
            </a:extLst>
          </p:cNvPr>
          <p:cNvSpPr txBox="1"/>
          <p:nvPr/>
        </p:nvSpPr>
        <p:spPr>
          <a:xfrm>
            <a:off x="3674745" y="1889760"/>
            <a:ext cx="4099560" cy="1539240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감     사     합     </a:t>
            </a:r>
            <a:r>
              <a:rPr lang="ko-KR" alt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니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305DA3-FDFC-E309-35D6-2B73F30F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4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422EB-DD03-48CD-8115-7ECB11158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96F204C-9495-F109-BD25-E3D3E5589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641745"/>
              </p:ext>
            </p:extLst>
          </p:nvPr>
        </p:nvGraphicFramePr>
        <p:xfrm>
          <a:off x="295275" y="1190625"/>
          <a:ext cx="11544300" cy="5195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6847">
                  <a:extLst>
                    <a:ext uri="{9D8B030D-6E8A-4147-A177-3AD203B41FA5}">
                      <a16:colId xmlns:a16="http://schemas.microsoft.com/office/drawing/2014/main" val="619270907"/>
                    </a:ext>
                  </a:extLst>
                </a:gridCol>
                <a:gridCol w="9607453">
                  <a:extLst>
                    <a:ext uri="{9D8B030D-6E8A-4147-A177-3AD203B41FA5}">
                      <a16:colId xmlns:a16="http://schemas.microsoft.com/office/drawing/2014/main" val="315074413"/>
                    </a:ext>
                  </a:extLst>
                </a:gridCol>
              </a:tblGrid>
              <a:tr h="617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A7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77410"/>
                  </a:ext>
                </a:extLst>
              </a:tr>
              <a:tr h="1522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강대성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게임기획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클래스 설계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UI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Enemy Ai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Scene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MapManager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Player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Camera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Git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7309"/>
                  </a:ext>
                </a:extLst>
              </a:tr>
              <a:tr h="24367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강경수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3D Max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를 이용한 캐릭터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맵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이펙트 모델링 및 제작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3D Max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모델링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바이패드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제작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Substance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머테리얼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텍스쳐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게임에 사용할 각종 이미지 리소스제작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파티클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제작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10872"/>
                  </a:ext>
                </a:extLst>
              </a:tr>
              <a:tr h="617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조성윤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Player, Camera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38021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4D14E7-21CD-942E-EE19-167F829B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09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CB85F-AD0A-48C5-A9BB-6906D5E2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게임플레이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0BD5D-64E5-4EAB-BAC7-A99A6D92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171575"/>
            <a:ext cx="11544300" cy="521412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732AD9-6AFA-A117-B3AF-FF71E2E1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35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2B596-75D7-4D04-B651-A8FA72A3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546"/>
            <a:ext cx="10515600" cy="846726"/>
          </a:xfrm>
        </p:spPr>
        <p:txBody>
          <a:bodyPr/>
          <a:lstStyle/>
          <a:p>
            <a:r>
              <a:rPr lang="ko-KR" altLang="en-US" dirty="0"/>
              <a:t>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3F7505-7A7C-48B7-B42D-D1440A241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플레이어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아이템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적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Ui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AF607B-9F10-6A64-98F3-1927CEE6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61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D5556-033B-8D85-B528-72947D08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플레이어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F2532-07E1-0CA9-A183-6DDC2B03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7CB39D-0CDA-7728-1BCF-0945DDCF1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23" b="92464" l="10000" r="90000">
                        <a14:foregroundMark x1="18008" y1="92464" x2="18164" y2="89493"/>
                        <a14:foregroundMark x1="48672" y1="8623" x2="48672" y2="8623"/>
                      </a14:backgroundRemoval>
                    </a14:imgEffect>
                  </a14:imgLayer>
                </a14:imgProps>
              </a:ext>
            </a:extLst>
          </a:blip>
          <a:srcRect l="16319" r="21274"/>
          <a:stretch/>
        </p:blipFill>
        <p:spPr>
          <a:xfrm>
            <a:off x="4312398" y="1888331"/>
            <a:ext cx="3567204" cy="308133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795F642-8673-D646-87AD-013ACB2D0930}"/>
              </a:ext>
            </a:extLst>
          </p:cNvPr>
          <p:cNvGrpSpPr/>
          <p:nvPr/>
        </p:nvGrpSpPr>
        <p:grpSpPr>
          <a:xfrm>
            <a:off x="4188611" y="3662643"/>
            <a:ext cx="980786" cy="961526"/>
            <a:chOff x="384464" y="1056600"/>
            <a:chExt cx="1910773" cy="1873250"/>
          </a:xfrm>
          <a:solidFill>
            <a:srgbClr val="FF0000"/>
          </a:solidFill>
        </p:grpSpPr>
        <p:sp>
          <p:nvSpPr>
            <p:cNvPr id="7" name="원형: 비어 있음 6">
              <a:extLst>
                <a:ext uri="{FF2B5EF4-FFF2-40B4-BE49-F238E27FC236}">
                  <a16:creationId xmlns:a16="http://schemas.microsoft.com/office/drawing/2014/main" id="{7AD7F881-06B7-D4A5-1F40-6102874274E0}"/>
                </a:ext>
              </a:extLst>
            </p:cNvPr>
            <p:cNvSpPr/>
            <p:nvPr/>
          </p:nvSpPr>
          <p:spPr>
            <a:xfrm>
              <a:off x="574964" y="1218525"/>
              <a:ext cx="1530927" cy="1530927"/>
            </a:xfrm>
            <a:prstGeom prst="donut">
              <a:avLst>
                <a:gd name="adj" fmla="val 2376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2421CE0-8DB1-5712-9129-AB034B9869BF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105660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675E56F-6F62-BF46-03FA-AB546F98FEB0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254885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2EC7B72-E85B-63D7-9640-12DAEC82C0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4737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AA6686-1D49-C93C-441E-6D627F65FB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4964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0DDB76-AD23-3FAC-52F9-83D374BB1302}"/>
              </a:ext>
            </a:extLst>
          </p:cNvPr>
          <p:cNvSpPr/>
          <p:nvPr/>
        </p:nvSpPr>
        <p:spPr>
          <a:xfrm>
            <a:off x="724809" y="1225549"/>
            <a:ext cx="2514602" cy="132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 영상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642628-941E-001B-41BA-F7044665D43A}"/>
              </a:ext>
            </a:extLst>
          </p:cNvPr>
          <p:cNvSpPr/>
          <p:nvPr/>
        </p:nvSpPr>
        <p:spPr>
          <a:xfrm>
            <a:off x="8952589" y="3841076"/>
            <a:ext cx="2514602" cy="132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방어 영상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A7B781-4F7C-A3C5-86E0-7A2ACBC05DA5}"/>
              </a:ext>
            </a:extLst>
          </p:cNvPr>
          <p:cNvGrpSpPr/>
          <p:nvPr/>
        </p:nvGrpSpPr>
        <p:grpSpPr>
          <a:xfrm>
            <a:off x="6924821" y="3031542"/>
            <a:ext cx="980786" cy="961526"/>
            <a:chOff x="384464" y="1056600"/>
            <a:chExt cx="1910773" cy="1873250"/>
          </a:xfrm>
          <a:solidFill>
            <a:srgbClr val="FF0000"/>
          </a:solidFill>
        </p:grpSpPr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DE8E520C-577A-D3CD-98FC-0CE6484D5B93}"/>
                </a:ext>
              </a:extLst>
            </p:cNvPr>
            <p:cNvSpPr/>
            <p:nvPr/>
          </p:nvSpPr>
          <p:spPr>
            <a:xfrm>
              <a:off x="574964" y="1218525"/>
              <a:ext cx="1530927" cy="1530927"/>
            </a:xfrm>
            <a:prstGeom prst="donut">
              <a:avLst>
                <a:gd name="adj" fmla="val 2376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90F4129-5DB0-CF40-1C74-A2D4B8C430E5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105660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FE8F44C-75EB-A8E4-5102-E6CC6E86A446}"/>
                </a:ext>
              </a:extLst>
            </p:cNvPr>
            <p:cNvCxnSpPr>
              <a:cxnSpLocks/>
            </p:cNvCxnSpPr>
            <p:nvPr/>
          </p:nvCxnSpPr>
          <p:spPr>
            <a:xfrm>
              <a:off x="1339850" y="2548850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0A31E3A-2C07-8B7F-947A-B9177BE450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04737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DD6225E-BBD2-CF48-CAB9-632472D588A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4964" y="1764346"/>
              <a:ext cx="0" cy="38100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0E6E23B1-121B-0E59-F682-E987CA613CD6}"/>
              </a:ext>
            </a:extLst>
          </p:cNvPr>
          <p:cNvSpPr txBox="1">
            <a:spLocks/>
          </p:cNvSpPr>
          <p:nvPr/>
        </p:nvSpPr>
        <p:spPr>
          <a:xfrm>
            <a:off x="4407863" y="5499737"/>
            <a:ext cx="3687818" cy="11950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HP : </a:t>
            </a:r>
            <a:r>
              <a:rPr lang="ko-KR" altLang="en-US" sz="2000" dirty="0">
                <a:solidFill>
                  <a:schemeClr val="bg1"/>
                </a:solidFill>
              </a:rPr>
              <a:t>♥♥♥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1E1EA68-7250-5F78-35E5-6313FAEAA633}"/>
              </a:ext>
            </a:extLst>
          </p:cNvPr>
          <p:cNvSpPr txBox="1">
            <a:spLocks/>
          </p:cNvSpPr>
          <p:nvPr/>
        </p:nvSpPr>
        <p:spPr>
          <a:xfrm>
            <a:off x="741280" y="2597748"/>
            <a:ext cx="3586392" cy="755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공격에 맞은 적은 체력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이 감소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</a:rPr>
              <a:t>공격중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피격시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모션캔슬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137DB02-0FEC-ADE4-4045-DF516D88437F}"/>
              </a:ext>
            </a:extLst>
          </p:cNvPr>
          <p:cNvSpPr txBox="1">
            <a:spLocks/>
          </p:cNvSpPr>
          <p:nvPr/>
        </p:nvSpPr>
        <p:spPr>
          <a:xfrm>
            <a:off x="6975961" y="5211583"/>
            <a:ext cx="4491230" cy="1084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정면으로 들어오는 공격 방어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방어 </a:t>
            </a:r>
            <a:r>
              <a:rPr lang="ko-KR" altLang="en-US" sz="1600" dirty="0" err="1">
                <a:solidFill>
                  <a:schemeClr val="bg1"/>
                </a:solidFill>
              </a:rPr>
              <a:t>성공시</a:t>
            </a:r>
            <a:r>
              <a:rPr lang="ko-KR" altLang="en-US" sz="1600" dirty="0">
                <a:solidFill>
                  <a:schemeClr val="bg1"/>
                </a:solidFill>
              </a:rPr>
              <a:t> 잠시 무적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정면이 아닌 공격은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피격됨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23" name="그래픽 22" descr="비디오 카메라">
            <a:extLst>
              <a:ext uri="{FF2B5EF4-FFF2-40B4-BE49-F238E27FC236}">
                <a16:creationId xmlns:a16="http://schemas.microsoft.com/office/drawing/2014/main" id="{0BADF208-238F-4D14-B7C1-5471FEB30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955273" flipH="1">
            <a:off x="7435405" y="1413635"/>
            <a:ext cx="914400" cy="91440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8D4A381-E8A0-7B96-8871-6D5E6540887E}"/>
              </a:ext>
            </a:extLst>
          </p:cNvPr>
          <p:cNvCxnSpPr>
            <a:cxnSpLocks/>
          </p:cNvCxnSpPr>
          <p:nvPr/>
        </p:nvCxnSpPr>
        <p:spPr>
          <a:xfrm flipH="1" flipV="1">
            <a:off x="6810529" y="2054941"/>
            <a:ext cx="833847" cy="15799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E04454-DD5D-113D-1C6B-B0705B36A650}"/>
              </a:ext>
            </a:extLst>
          </p:cNvPr>
          <p:cNvCxnSpPr>
            <a:cxnSpLocks/>
          </p:cNvCxnSpPr>
          <p:nvPr/>
        </p:nvCxnSpPr>
        <p:spPr>
          <a:xfrm flipH="1">
            <a:off x="7217825" y="2240369"/>
            <a:ext cx="474031" cy="533566"/>
          </a:xfrm>
          <a:prstGeom prst="line">
            <a:avLst/>
          </a:prstGeom>
          <a:ln w="19050">
            <a:solidFill>
              <a:srgbClr val="DEA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57049F-9E92-5665-14D2-B16282904FFF}"/>
              </a:ext>
            </a:extLst>
          </p:cNvPr>
          <p:cNvSpPr/>
          <p:nvPr/>
        </p:nvSpPr>
        <p:spPr>
          <a:xfrm>
            <a:off x="8983755" y="1174143"/>
            <a:ext cx="2514602" cy="132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 영상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2FDAFB96-BEA7-264E-0C32-6FB5D62FCD20}"/>
              </a:ext>
            </a:extLst>
          </p:cNvPr>
          <p:cNvSpPr txBox="1">
            <a:spLocks/>
          </p:cNvSpPr>
          <p:nvPr/>
        </p:nvSpPr>
        <p:spPr>
          <a:xfrm>
            <a:off x="6975961" y="2569457"/>
            <a:ext cx="4491230" cy="891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캐릭터 위에서 바라보는 </a:t>
            </a:r>
            <a:r>
              <a:rPr lang="en-US" altLang="ko-KR" sz="1600" dirty="0">
                <a:solidFill>
                  <a:schemeClr val="bg1"/>
                </a:solidFill>
              </a:rPr>
              <a:t>Top View</a:t>
            </a:r>
          </a:p>
          <a:p>
            <a:pPr algn="r"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</a:rPr>
              <a:t>CineMachine</a:t>
            </a:r>
            <a:r>
              <a:rPr lang="ko-KR" altLang="en-US" sz="1600" dirty="0">
                <a:solidFill>
                  <a:schemeClr val="bg1"/>
                </a:solidFill>
              </a:rPr>
              <a:t>으로 구현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C6CE1D-671D-4857-B8B1-A4AF00D89708}"/>
              </a:ext>
            </a:extLst>
          </p:cNvPr>
          <p:cNvSpPr/>
          <p:nvPr/>
        </p:nvSpPr>
        <p:spPr>
          <a:xfrm>
            <a:off x="678167" y="4143406"/>
            <a:ext cx="2514602" cy="132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점프 영상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B673FE9A-9A4E-99F3-816B-154AED035BAC}"/>
              </a:ext>
            </a:extLst>
          </p:cNvPr>
          <p:cNvSpPr txBox="1">
            <a:spLocks/>
          </p:cNvSpPr>
          <p:nvPr/>
        </p:nvSpPr>
        <p:spPr>
          <a:xfrm>
            <a:off x="678167" y="5546372"/>
            <a:ext cx="4491230" cy="35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점프 키 </a:t>
            </a:r>
            <a:r>
              <a:rPr lang="ko-KR" altLang="en-US" sz="1600" dirty="0" err="1">
                <a:solidFill>
                  <a:schemeClr val="bg1"/>
                </a:solidFill>
              </a:rPr>
              <a:t>입력시</a:t>
            </a:r>
            <a:r>
              <a:rPr lang="ko-KR" altLang="en-US" sz="1600" dirty="0">
                <a:solidFill>
                  <a:schemeClr val="bg1"/>
                </a:solidFill>
              </a:rPr>
              <a:t> 점프 가능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5FB12A1-0A3A-A4C2-E518-47D2B4E03710}"/>
              </a:ext>
            </a:extLst>
          </p:cNvPr>
          <p:cNvCxnSpPr/>
          <p:nvPr/>
        </p:nvCxnSpPr>
        <p:spPr>
          <a:xfrm flipH="1" flipV="1">
            <a:off x="3409950" y="3094559"/>
            <a:ext cx="974226" cy="76364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D96DEFD-67AC-B6C6-74C9-C2F4B6B7657B}"/>
              </a:ext>
            </a:extLst>
          </p:cNvPr>
          <p:cNvCxnSpPr/>
          <p:nvPr/>
        </p:nvCxnSpPr>
        <p:spPr>
          <a:xfrm flipH="1">
            <a:off x="3409950" y="4428604"/>
            <a:ext cx="2505075" cy="95302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E9A8A36-1FBF-A8AA-4419-A4917428C2B5}"/>
              </a:ext>
            </a:extLst>
          </p:cNvPr>
          <p:cNvCxnSpPr>
            <a:cxnSpLocks/>
          </p:cNvCxnSpPr>
          <p:nvPr/>
        </p:nvCxnSpPr>
        <p:spPr>
          <a:xfrm>
            <a:off x="8326395" y="1888331"/>
            <a:ext cx="972982" cy="354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88D104E-218C-6733-EF94-3DE67860A465}"/>
              </a:ext>
            </a:extLst>
          </p:cNvPr>
          <p:cNvCxnSpPr>
            <a:stCxn id="15" idx="5"/>
          </p:cNvCxnSpPr>
          <p:nvPr/>
        </p:nvCxnSpPr>
        <p:spPr>
          <a:xfrm>
            <a:off x="7693337" y="3785391"/>
            <a:ext cx="1041088" cy="74099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2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7C7CF-A820-7063-4058-D5BDC0AB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</a:t>
            </a:r>
            <a:r>
              <a:rPr lang="ko-KR" altLang="en-US" dirty="0"/>
              <a:t>플레이어 조작키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2E3C1-D167-DA4E-5FF2-E1832ED6C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56533-34D2-DAF7-728B-9683ECF6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8F49E7-4AD4-2D13-76BB-E27D6E5F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53904"/>
            <a:ext cx="11563350" cy="57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61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 Medium">
      <a:majorFont>
        <a:latin typeface="G마켓 산스 Medium"/>
        <a:ea typeface="G마켓 산스 Medium"/>
        <a:cs typeface=""/>
      </a:majorFont>
      <a:minorFont>
        <a:latin typeface="G마켓 산스 Medium"/>
        <a:ea typeface="G마켓 산스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EA704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buFontTx/>
          <a:buChar char="-"/>
          <a:defRPr sz="16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4023</TotalTime>
  <Words>981</Words>
  <Application>Microsoft Office PowerPoint</Application>
  <PresentationFormat>와이드스크린</PresentationFormat>
  <Paragraphs>311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G마켓 산스 Medium</vt:lpstr>
      <vt:lpstr>맑은 고딕</vt:lpstr>
      <vt:lpstr>Arial</vt:lpstr>
      <vt:lpstr>Office 테마</vt:lpstr>
      <vt:lpstr>PowerPoint 프레젠테이션</vt:lpstr>
      <vt:lpstr>PowerPoint 프레젠테이션</vt:lpstr>
      <vt:lpstr>목차</vt:lpstr>
      <vt:lpstr>개요</vt:lpstr>
      <vt:lpstr>개요</vt:lpstr>
      <vt:lpstr>게임플레이 영상</vt:lpstr>
      <vt:lpstr>시스템</vt:lpstr>
      <vt:lpstr>시스템 - 플레이어</vt:lpstr>
      <vt:lpstr>시스템 – 플레이어 조작키</vt:lpstr>
      <vt:lpstr>시스템 – 맵</vt:lpstr>
      <vt:lpstr>시스템 - 적</vt:lpstr>
      <vt:lpstr>시스템 - 적</vt:lpstr>
      <vt:lpstr>시스템 - 함정</vt:lpstr>
      <vt:lpstr>시스템 - 아이템</vt:lpstr>
      <vt:lpstr>시스템 - 아이템</vt:lpstr>
      <vt:lpstr>PowerPoint 프레젠테이션</vt:lpstr>
      <vt:lpstr>PowerPoint 프레젠테이션</vt:lpstr>
      <vt:lpstr>PowerPoint 프레젠테이션</vt:lpstr>
      <vt:lpstr>시스템 - UI</vt:lpstr>
      <vt:lpstr>PowerPoint 프레젠테이션</vt:lpstr>
      <vt:lpstr>MapManager</vt:lpstr>
      <vt:lpstr>Player</vt:lpstr>
      <vt:lpstr>Enemy</vt:lpstr>
      <vt:lpstr>Enemy &amp; Player</vt:lpstr>
      <vt:lpstr>PowerPoint 프레젠테이션</vt:lpstr>
      <vt:lpstr>PowerPoint 프레젠테이션</vt:lpstr>
      <vt:lpstr>프로그래밍 기술 소개 </vt:lpstr>
      <vt:lpstr>잘된점, 아쉬운점</vt:lpstr>
      <vt:lpstr>애니메이션 - Player</vt:lpstr>
      <vt:lpstr>애니메이션 - Enemy</vt:lpstr>
      <vt:lpstr>제작과정</vt:lpstr>
      <vt:lpstr>PowerPoint 프레젠테이션</vt:lpstr>
      <vt:lpstr>PowerPoint 프레젠테이션</vt:lpstr>
      <vt:lpstr>PowerPoint 프레젠테이션</vt:lpstr>
      <vt:lpstr>PowerPoint 프레젠테이션</vt:lpstr>
      <vt:lpstr>애니메이션 - Player</vt:lpstr>
      <vt:lpstr>애니메이션 - Player</vt:lpstr>
      <vt:lpstr>애니메이션 - Enemy</vt:lpstr>
      <vt:lpstr>사용한 리소스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대성</dc:creator>
  <cp:lastModifiedBy>Atents</cp:lastModifiedBy>
  <cp:revision>112</cp:revision>
  <dcterms:created xsi:type="dcterms:W3CDTF">2023-04-28T07:10:18Z</dcterms:created>
  <dcterms:modified xsi:type="dcterms:W3CDTF">2023-05-01T05:47:51Z</dcterms:modified>
</cp:coreProperties>
</file>